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43"/>
  </p:notesMasterIdLst>
  <p:handoutMasterIdLst>
    <p:handoutMasterId r:id="rId44"/>
  </p:handoutMasterIdLst>
  <p:sldIdLst>
    <p:sldId id="256" r:id="rId6"/>
    <p:sldId id="275" r:id="rId7"/>
    <p:sldId id="258" r:id="rId8"/>
    <p:sldId id="276" r:id="rId9"/>
    <p:sldId id="273" r:id="rId10"/>
    <p:sldId id="261" r:id="rId11"/>
    <p:sldId id="259" r:id="rId12"/>
    <p:sldId id="274" r:id="rId13"/>
    <p:sldId id="266" r:id="rId14"/>
    <p:sldId id="257" r:id="rId15"/>
    <p:sldId id="262" r:id="rId16"/>
    <p:sldId id="265" r:id="rId17"/>
    <p:sldId id="264" r:id="rId18"/>
    <p:sldId id="267" r:id="rId19"/>
    <p:sldId id="268" r:id="rId20"/>
    <p:sldId id="269" r:id="rId21"/>
    <p:sldId id="270" r:id="rId22"/>
    <p:sldId id="271" r:id="rId23"/>
    <p:sldId id="277" r:id="rId24"/>
    <p:sldId id="279" r:id="rId25"/>
    <p:sldId id="278" r:id="rId26"/>
    <p:sldId id="280" r:id="rId27"/>
    <p:sldId id="281" r:id="rId28"/>
    <p:sldId id="282" r:id="rId29"/>
    <p:sldId id="284" r:id="rId30"/>
    <p:sldId id="283" r:id="rId31"/>
    <p:sldId id="285" r:id="rId32"/>
    <p:sldId id="286" r:id="rId33"/>
    <p:sldId id="288" r:id="rId34"/>
    <p:sldId id="289" r:id="rId35"/>
    <p:sldId id="290" r:id="rId36"/>
    <p:sldId id="293" r:id="rId37"/>
    <p:sldId id="294" r:id="rId38"/>
    <p:sldId id="295" r:id="rId39"/>
    <p:sldId id="296" r:id="rId40"/>
    <p:sldId id="297" r:id="rId41"/>
    <p:sldId id="272" r:id="rId42"/>
  </p:sldIdLst>
  <p:sldSz cx="9144000" cy="6858000" type="screen4x3"/>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9"/>
    <a:srgbClr val="A5A6A5"/>
    <a:srgbClr val="F7B385"/>
    <a:srgbClr val="DF3C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29" autoAdjust="0"/>
    <p:restoredTop sz="94660"/>
  </p:normalViewPr>
  <p:slideViewPr>
    <p:cSldViewPr snapToGrid="0" snapToObjects="1">
      <p:cViewPr>
        <p:scale>
          <a:sx n="90" d="100"/>
          <a:sy n="90" d="100"/>
        </p:scale>
        <p:origin x="-732" y="-4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B23C80E5-3ED7-4F4E-8B57-EC8F63EA4D06}" type="datetimeFigureOut">
              <a:rPr lang="en-GB" smtClean="0"/>
              <a:t>03/11/2014</a:t>
            </a:fld>
            <a:endParaRPr lang="en-GB"/>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4E2B0589-46B8-43B9-A4D2-98E9D0C45DCC}" type="slidenum">
              <a:rPr lang="en-GB" smtClean="0"/>
              <a:t>‹#›</a:t>
            </a:fld>
            <a:endParaRPr lang="en-GB"/>
          </a:p>
        </p:txBody>
      </p:sp>
    </p:spTree>
    <p:extLst>
      <p:ext uri="{BB962C8B-B14F-4D97-AF65-F5344CB8AC3E}">
        <p14:creationId xmlns:p14="http://schemas.microsoft.com/office/powerpoint/2010/main" val="29035356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BBFFAF94-9FD6-40A1-BAD2-4BE350E2A841}" type="datetimeFigureOut">
              <a:rPr lang="en-GB" smtClean="0"/>
              <a:t>03/11/2014</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D59FC495-2270-4DE6-82FA-4D2EE71E3E3E}" type="slidenum">
              <a:rPr lang="en-GB" smtClean="0"/>
              <a:t>‹#›</a:t>
            </a:fld>
            <a:endParaRPr lang="en-GB"/>
          </a:p>
        </p:txBody>
      </p:sp>
    </p:spTree>
    <p:extLst>
      <p:ext uri="{BB962C8B-B14F-4D97-AF65-F5344CB8AC3E}">
        <p14:creationId xmlns:p14="http://schemas.microsoft.com/office/powerpoint/2010/main" val="586005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C85962-2266-4E8A-8AF3-3020E53A5F9E}" type="slidenum">
              <a:rPr lang="en-GB" smtClean="0"/>
              <a:t>35</a:t>
            </a:fld>
            <a:endParaRPr lang="en-GB"/>
          </a:p>
        </p:txBody>
      </p:sp>
    </p:spTree>
    <p:extLst>
      <p:ext uri="{BB962C8B-B14F-4D97-AF65-F5344CB8AC3E}">
        <p14:creationId xmlns:p14="http://schemas.microsoft.com/office/powerpoint/2010/main" val="2541012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936C20C-B4BE-564F-9344-0F648460F265}"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3649499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36C20C-B4BE-564F-9344-0F648460F265}"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1264673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36C20C-B4BE-564F-9344-0F648460F265}"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3874831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36C20C-B4BE-564F-9344-0F648460F265}"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1545974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936C20C-B4BE-564F-9344-0F648460F265}" type="datetimeFigureOut">
              <a:rPr lang="en-US" smtClean="0"/>
              <a:pPr/>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777939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936C20C-B4BE-564F-9344-0F648460F265}" type="datetimeFigureOut">
              <a:rPr lang="en-US" smtClean="0"/>
              <a:pPr/>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358101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936C20C-B4BE-564F-9344-0F648460F265}" type="datetimeFigureOut">
              <a:rPr lang="en-US" smtClean="0"/>
              <a:pPr/>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222607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936C20C-B4BE-564F-9344-0F648460F265}" type="datetimeFigureOut">
              <a:rPr lang="en-US" smtClean="0"/>
              <a:pPr/>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2996621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36C20C-B4BE-564F-9344-0F648460F265}" type="datetimeFigureOut">
              <a:rPr lang="en-US" smtClean="0"/>
              <a:pPr/>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237831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36C20C-B4BE-564F-9344-0F648460F265}" type="datetimeFigureOut">
              <a:rPr lang="en-US" smtClean="0"/>
              <a:pPr/>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381402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36C20C-B4BE-564F-9344-0F648460F265}" type="datetimeFigureOut">
              <a:rPr lang="en-US" smtClean="0"/>
              <a:pPr/>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66B98A-A3DE-914F-A6C2-F2963756AB91}" type="slidenum">
              <a:rPr lang="en-US" smtClean="0"/>
              <a:pPr/>
              <a:t>‹#›</a:t>
            </a:fld>
            <a:endParaRPr lang="en-US"/>
          </a:p>
        </p:txBody>
      </p:sp>
    </p:spTree>
    <p:extLst>
      <p:ext uri="{BB962C8B-B14F-4D97-AF65-F5344CB8AC3E}">
        <p14:creationId xmlns:p14="http://schemas.microsoft.com/office/powerpoint/2010/main" val="1805834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36C20C-B4BE-564F-9344-0F648460F265}" type="datetimeFigureOut">
              <a:rPr lang="en-US" smtClean="0"/>
              <a:pPr/>
              <a:t>11/3/2014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66B98A-A3DE-914F-A6C2-F2963756AB91}" type="slidenum">
              <a:rPr lang="en-US" smtClean="0"/>
              <a:pPr/>
              <a:t>‹#›</a:t>
            </a:fld>
            <a:endParaRPr lang="en-US"/>
          </a:p>
        </p:txBody>
      </p:sp>
    </p:spTree>
    <p:extLst>
      <p:ext uri="{BB962C8B-B14F-4D97-AF65-F5344CB8AC3E}">
        <p14:creationId xmlns:p14="http://schemas.microsoft.com/office/powerpoint/2010/main" val="2459823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www.ncetm.org.uk/coremaths"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resources.wjec.co.uk/"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http://oer.wjec.co.uk/"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duqas_Powerpoint_Templates_for PPT-1.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p:nvSpPr>
        <p:spPr>
          <a:xfrm>
            <a:off x="367639" y="727075"/>
            <a:ext cx="8100085" cy="1625060"/>
          </a:xfrm>
          <a:prstGeom prst="rect">
            <a:avLst/>
          </a:prstGeom>
          <a:noFill/>
        </p:spPr>
        <p:txBody>
          <a:bodyPr wrap="square" rtlCol="0">
            <a:spAutoFit/>
          </a:bodyPr>
          <a:lstStyle/>
          <a:p>
            <a:pPr>
              <a:lnSpc>
                <a:spcPct val="80000"/>
              </a:lnSpc>
            </a:pPr>
            <a:r>
              <a:rPr lang="en-US" sz="4000" kern="1100" spc="-30" dirty="0" smtClean="0">
                <a:solidFill>
                  <a:schemeClr val="bg1"/>
                </a:solidFill>
                <a:latin typeface="Gotham Rounded Book"/>
                <a:cs typeface="Gotham Rounded Book"/>
              </a:rPr>
              <a:t>Changing Qualification Landscape</a:t>
            </a:r>
          </a:p>
          <a:p>
            <a:pPr>
              <a:lnSpc>
                <a:spcPct val="80000"/>
              </a:lnSpc>
              <a:spcAft>
                <a:spcPts val="1200"/>
              </a:spcAft>
            </a:pPr>
            <a:r>
              <a:rPr lang="en-US" sz="3600" kern="1100" spc="-30" dirty="0" smtClean="0">
                <a:solidFill>
                  <a:srgbClr val="F7B385"/>
                </a:solidFill>
                <a:latin typeface="Gotham Rounded Book"/>
                <a:cs typeface="Gotham Rounded Book"/>
              </a:rPr>
              <a:t>MathSpeak 2014</a:t>
            </a:r>
          </a:p>
          <a:p>
            <a:pPr>
              <a:lnSpc>
                <a:spcPct val="80000"/>
              </a:lnSpc>
              <a:spcAft>
                <a:spcPts val="1200"/>
              </a:spcAft>
            </a:pPr>
            <a:r>
              <a:rPr lang="en-US" sz="3600" kern="1100" spc="-30" dirty="0" smtClean="0">
                <a:solidFill>
                  <a:srgbClr val="F7B385"/>
                </a:solidFill>
                <a:latin typeface="Gotham Rounded Book"/>
                <a:cs typeface="Gotham Rounded Book"/>
              </a:rPr>
              <a:t>Betsan Jones, Subject Officer</a:t>
            </a:r>
          </a:p>
        </p:txBody>
      </p:sp>
    </p:spTree>
    <p:extLst>
      <p:ext uri="{BB962C8B-B14F-4D97-AF65-F5344CB8AC3E}">
        <p14:creationId xmlns:p14="http://schemas.microsoft.com/office/powerpoint/2010/main" val="31601981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264258" y="-165100"/>
            <a:ext cx="8610053" cy="5840060"/>
          </a:xfrm>
          <a:prstGeom prst="rect">
            <a:avLst/>
          </a:prstGeom>
          <a:noFill/>
        </p:spPr>
        <p:txBody>
          <a:bodyPr wrap="square" rtlCol="0">
            <a:spAutoFit/>
          </a:bodyPr>
          <a:lstStyle/>
          <a:p>
            <a:pPr marL="285750" indent="-285750">
              <a:lnSpc>
                <a:spcPct val="150000"/>
              </a:lnSpc>
            </a:pPr>
            <a:endParaRPr lang="en-GB" sz="2800" dirty="0" smtClean="0">
              <a:latin typeface="Gotham Rounded Book"/>
            </a:endParaRPr>
          </a:p>
          <a:p>
            <a:pPr marL="285750" indent="-285750">
              <a:lnSpc>
                <a:spcPct val="150000"/>
              </a:lnSpc>
            </a:pPr>
            <a:r>
              <a:rPr lang="en-GB" sz="3400" b="1" dirty="0" smtClean="0">
                <a:solidFill>
                  <a:srgbClr val="DF3C06"/>
                </a:solidFill>
                <a:latin typeface="Gotham Rounded Book"/>
              </a:rPr>
              <a:t>GRADING AND TIERING</a:t>
            </a:r>
          </a:p>
          <a:p>
            <a:pPr marL="285750" indent="-285750">
              <a:lnSpc>
                <a:spcPct val="150000"/>
              </a:lnSpc>
            </a:pPr>
            <a:endParaRPr lang="en-GB" sz="400" dirty="0" smtClean="0">
              <a:latin typeface="Gotham Rounded Book"/>
            </a:endParaRPr>
          </a:p>
          <a:p>
            <a:pPr marL="285750" indent="-285750">
              <a:buFont typeface="Arial"/>
              <a:buChar char="•"/>
            </a:pPr>
            <a:r>
              <a:rPr lang="en-US" sz="3000" dirty="0" smtClean="0">
                <a:latin typeface="Gotham Rounded Book"/>
              </a:rPr>
              <a:t>a new grading scale that uses the numbers 1–9 to identify levels of performance, with 9 being the top level</a:t>
            </a:r>
          </a:p>
          <a:p>
            <a:pPr marL="285750" indent="-285750"/>
            <a:endParaRPr lang="en-US" sz="1400" dirty="0" smtClean="0">
              <a:latin typeface="Gotham Rounded Book"/>
            </a:endParaRPr>
          </a:p>
          <a:p>
            <a:pPr marL="285750" indent="-285750">
              <a:buFont typeface="Arial"/>
              <a:buChar char="•"/>
            </a:pPr>
            <a:r>
              <a:rPr lang="en-US" sz="3000" dirty="0" smtClean="0">
                <a:latin typeface="Gotham Rounded Book"/>
              </a:rPr>
              <a:t>overlapping tiers model: </a:t>
            </a:r>
          </a:p>
          <a:p>
            <a:pPr marL="266700" indent="-266700"/>
            <a:r>
              <a:rPr lang="en-US" sz="3000" dirty="0">
                <a:latin typeface="Gotham Rounded Book"/>
              </a:rPr>
              <a:t>	</a:t>
            </a:r>
            <a:r>
              <a:rPr lang="en-US" sz="3000" dirty="0" smtClean="0">
                <a:latin typeface="Gotham Rounded Book"/>
              </a:rPr>
              <a:t>foundation tier will cover grades </a:t>
            </a:r>
            <a:r>
              <a:rPr lang="en-US" sz="3000" dirty="0">
                <a:latin typeface="Gotham Rounded Book"/>
              </a:rPr>
              <a:t>1–5 </a:t>
            </a:r>
            <a:r>
              <a:rPr lang="en-US" sz="3000" dirty="0" smtClean="0">
                <a:latin typeface="Gotham Rounded Book"/>
              </a:rPr>
              <a:t>and higher tier will cover grades </a:t>
            </a:r>
            <a:r>
              <a:rPr lang="en-US" sz="3000" dirty="0">
                <a:latin typeface="Gotham Rounded Book"/>
              </a:rPr>
              <a:t>4–9</a:t>
            </a:r>
            <a:endParaRPr lang="en-US" sz="3000" dirty="0" smtClean="0">
              <a:latin typeface="Gotham Rounded Book"/>
            </a:endParaRPr>
          </a:p>
          <a:p>
            <a:pPr marL="285750" indent="-285750"/>
            <a:endParaRPr lang="en-US" sz="1600" dirty="0" smtClean="0">
              <a:latin typeface="Gotham Rounded Book"/>
            </a:endParaRPr>
          </a:p>
          <a:p>
            <a:pPr marL="285750" indent="-285750">
              <a:buFont typeface="Arial"/>
              <a:buChar char="•"/>
            </a:pPr>
            <a:r>
              <a:rPr lang="en-US" sz="3000" dirty="0" smtClean="0">
                <a:latin typeface="Gotham Rounded Book"/>
              </a:rPr>
              <a:t>at least 20% of marks will be common questions on both tiers (grades 4 &amp; 5)</a:t>
            </a:r>
            <a:endParaRPr lang="en-GB" sz="30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10</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1806608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264258" y="199665"/>
            <a:ext cx="8610053" cy="1039002"/>
          </a:xfrm>
          <a:prstGeom prst="rect">
            <a:avLst/>
          </a:prstGeom>
          <a:noFill/>
        </p:spPr>
        <p:txBody>
          <a:bodyPr wrap="square" rtlCol="0">
            <a:spAutoFit/>
          </a:bodyPr>
          <a:lstStyle/>
          <a:p>
            <a:pPr marL="285750" indent="-285750">
              <a:lnSpc>
                <a:spcPct val="150000"/>
              </a:lnSpc>
            </a:pPr>
            <a:r>
              <a:rPr lang="en-GB" sz="3400" b="1" dirty="0" smtClean="0">
                <a:solidFill>
                  <a:srgbClr val="DF3C06"/>
                </a:solidFill>
                <a:latin typeface="Gotham Rounded Book"/>
              </a:rPr>
              <a:t>HIGHER EXPECTATIONS</a:t>
            </a:r>
          </a:p>
          <a:p>
            <a:pPr marL="285750" indent="-285750">
              <a:lnSpc>
                <a:spcPct val="150000"/>
              </a:lnSpc>
            </a:pPr>
            <a:endParaRPr lang="en-GB" sz="8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11</a:t>
            </a:fld>
            <a:endParaRPr lang="en-US" sz="1100" dirty="0">
              <a:solidFill>
                <a:srgbClr val="A5A6A5"/>
              </a:solidFill>
              <a:latin typeface="Bliss-Light"/>
              <a:cs typeface="Bliss-Light"/>
            </a:endParaRPr>
          </a:p>
        </p:txBody>
      </p:sp>
      <p:sp>
        <p:nvSpPr>
          <p:cNvPr id="7" name="Rectangle 6"/>
          <p:cNvSpPr/>
          <p:nvPr/>
        </p:nvSpPr>
        <p:spPr>
          <a:xfrm>
            <a:off x="264259" y="1194217"/>
            <a:ext cx="8610052" cy="4693593"/>
          </a:xfrm>
          <a:prstGeom prst="rect">
            <a:avLst/>
          </a:prstGeom>
        </p:spPr>
        <p:txBody>
          <a:bodyPr wrap="square">
            <a:spAutoFit/>
          </a:bodyPr>
          <a:lstStyle/>
          <a:p>
            <a:r>
              <a:rPr lang="en-GB" sz="2250" dirty="0" smtClean="0">
                <a:latin typeface="Gotham Rounded Book"/>
              </a:rPr>
              <a:t>“…</a:t>
            </a:r>
            <a:r>
              <a:rPr lang="en-US" sz="2250" dirty="0" smtClean="0">
                <a:latin typeface="Gotham Rounded Book"/>
              </a:rPr>
              <a:t> the new mathematics GCSE will </a:t>
            </a:r>
            <a:r>
              <a:rPr lang="en-US" sz="2250" b="1" dirty="0" smtClean="0">
                <a:latin typeface="Gotham Rounded Book"/>
              </a:rPr>
              <a:t>demand deeper and broader </a:t>
            </a:r>
            <a:r>
              <a:rPr lang="en-US" sz="2250" dirty="0" smtClean="0">
                <a:latin typeface="Gotham Rounded Book"/>
              </a:rPr>
              <a:t>mathematical understanding. It will provide all students with greater coverage of key areas such as ratio, proportion and rates of change and require them to apply their knowledge and reasoning to provide clear mathematical arguments. It will focus on ensuring that every student masters the fundamental mathematics that is required for further education and future careers. It will provide </a:t>
            </a:r>
            <a:r>
              <a:rPr lang="en-US" sz="2250" b="1" dirty="0" smtClean="0">
                <a:latin typeface="Gotham Rounded Book"/>
              </a:rPr>
              <a:t>greater challenge</a:t>
            </a:r>
            <a:r>
              <a:rPr lang="en-US" sz="2250" dirty="0" smtClean="0">
                <a:latin typeface="Gotham Rounded Book"/>
              </a:rPr>
              <a:t> for the most able students by thoroughly testing their understanding of the mathematical knowledge needed for higher level study and careers in mathematics, the sciences and computing”. </a:t>
            </a:r>
          </a:p>
          <a:p>
            <a:r>
              <a:rPr lang="en-US" sz="2250" dirty="0" smtClean="0">
                <a:latin typeface="Gotham Rounded Book"/>
              </a:rPr>
              <a:t>(Michael Gove, 1 November 2013, </a:t>
            </a:r>
            <a:r>
              <a:rPr lang="en-GB" sz="2250" dirty="0" smtClean="0">
                <a:latin typeface="Gotham Rounded Book"/>
              </a:rPr>
              <a:t>written statement to Parliament) </a:t>
            </a:r>
            <a:endParaRPr lang="en-US" sz="2250" dirty="0" smtClean="0">
              <a:latin typeface="Gotham Rounded Book"/>
            </a:endParaRPr>
          </a:p>
        </p:txBody>
      </p:sp>
    </p:spTree>
    <p:extLst>
      <p:ext uri="{BB962C8B-B14F-4D97-AF65-F5344CB8AC3E}">
        <p14:creationId xmlns:p14="http://schemas.microsoft.com/office/powerpoint/2010/main" val="18066082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264258" y="-165100"/>
            <a:ext cx="8610053" cy="923330"/>
          </a:xfrm>
          <a:prstGeom prst="rect">
            <a:avLst/>
          </a:prstGeom>
          <a:noFill/>
        </p:spPr>
        <p:txBody>
          <a:bodyPr wrap="square" rtlCol="0">
            <a:spAutoFit/>
          </a:bodyPr>
          <a:lstStyle/>
          <a:p>
            <a:pPr marL="285750" indent="-285750">
              <a:lnSpc>
                <a:spcPct val="150000"/>
              </a:lnSpc>
            </a:pPr>
            <a:endParaRPr lang="en-GB" sz="2800" dirty="0" smtClean="0">
              <a:latin typeface="Gotham Rounded Book"/>
            </a:endParaRPr>
          </a:p>
          <a:p>
            <a:pPr marL="285750" indent="-285750">
              <a:lnSpc>
                <a:spcPct val="150000"/>
              </a:lnSpc>
            </a:pPr>
            <a:endParaRPr lang="en-GB" sz="8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12</a:t>
            </a:fld>
            <a:endParaRPr lang="en-US" sz="1100" dirty="0">
              <a:solidFill>
                <a:srgbClr val="A5A6A5"/>
              </a:solidFill>
              <a:latin typeface="Bliss-Light"/>
              <a:cs typeface="Bliss-Light"/>
            </a:endParaRPr>
          </a:p>
        </p:txBody>
      </p:sp>
      <p:sp>
        <p:nvSpPr>
          <p:cNvPr id="7" name="Rectangle 6"/>
          <p:cNvSpPr/>
          <p:nvPr/>
        </p:nvSpPr>
        <p:spPr>
          <a:xfrm>
            <a:off x="264259" y="279817"/>
            <a:ext cx="8610052" cy="6078587"/>
          </a:xfrm>
          <a:prstGeom prst="rect">
            <a:avLst/>
          </a:prstGeom>
        </p:spPr>
        <p:txBody>
          <a:bodyPr wrap="square">
            <a:spAutoFit/>
          </a:bodyPr>
          <a:lstStyle/>
          <a:p>
            <a:r>
              <a:rPr lang="en-GB" sz="2400" dirty="0" smtClean="0">
                <a:latin typeface="Gotham Rounded Book"/>
              </a:rPr>
              <a:t>A number </a:t>
            </a:r>
            <a:r>
              <a:rPr lang="en-GB" sz="2400" dirty="0">
                <a:latin typeface="Gotham Rounded Book"/>
              </a:rPr>
              <a:t>of topics that currently appear </a:t>
            </a:r>
            <a:r>
              <a:rPr lang="en-GB" sz="2400" dirty="0" smtClean="0">
                <a:latin typeface="Gotham Rounded Book"/>
              </a:rPr>
              <a:t>on higher tier will appear </a:t>
            </a:r>
            <a:r>
              <a:rPr lang="en-GB" sz="2400" dirty="0">
                <a:latin typeface="Gotham Rounded Book"/>
              </a:rPr>
              <a:t>on the new </a:t>
            </a:r>
            <a:r>
              <a:rPr lang="en-GB" sz="2400" dirty="0" smtClean="0">
                <a:latin typeface="Gotham Rounded Book"/>
              </a:rPr>
              <a:t>foundation </a:t>
            </a:r>
            <a:r>
              <a:rPr lang="en-GB" sz="2400" dirty="0">
                <a:latin typeface="Gotham Rounded Book"/>
              </a:rPr>
              <a:t>tier.</a:t>
            </a:r>
          </a:p>
          <a:p>
            <a:endParaRPr lang="en-GB" sz="1100" dirty="0" smtClean="0">
              <a:latin typeface="Gotham Rounded Book"/>
            </a:endParaRPr>
          </a:p>
          <a:p>
            <a:r>
              <a:rPr lang="en-GB" sz="2400" dirty="0" smtClean="0">
                <a:latin typeface="Gotham Rounded Book"/>
              </a:rPr>
              <a:t>These topics include</a:t>
            </a:r>
            <a:r>
              <a:rPr lang="en-GB" sz="2400" dirty="0">
                <a:latin typeface="Gotham Rounded Book"/>
              </a:rPr>
              <a:t>: </a:t>
            </a:r>
            <a:endParaRPr lang="en-GB" sz="2400" dirty="0" smtClean="0">
              <a:latin typeface="Gotham Rounded Book"/>
            </a:endParaRPr>
          </a:p>
          <a:p>
            <a:pPr marL="266700" lvl="0" indent="-266700">
              <a:buFont typeface="Arial" panose="020B0604020202020204" pitchFamily="34" charset="0"/>
              <a:buChar char="•"/>
            </a:pPr>
            <a:r>
              <a:rPr lang="en-GB" dirty="0">
                <a:latin typeface="Gotham Rounded Book"/>
              </a:rPr>
              <a:t>Expanding products of two binomials</a:t>
            </a:r>
          </a:p>
          <a:p>
            <a:pPr marL="266700" lvl="0" indent="-266700">
              <a:buFont typeface="Arial" panose="020B0604020202020204" pitchFamily="34" charset="0"/>
              <a:buChar char="•"/>
            </a:pPr>
            <a:r>
              <a:rPr lang="en-GB" dirty="0">
                <a:latin typeface="Gotham Rounded Book"/>
              </a:rPr>
              <a:t>Factorising quadratic expressions of the form </a:t>
            </a:r>
            <a:r>
              <a:rPr lang="en-GB" i="1" dirty="0">
                <a:latin typeface="Times New Roman" panose="02020603050405020304" pitchFamily="18" charset="0"/>
                <a:cs typeface="Times New Roman" panose="02020603050405020304" pitchFamily="18" charset="0"/>
              </a:rPr>
              <a:t>x</a:t>
            </a:r>
            <a:r>
              <a:rPr lang="en-GB" i="1" baseline="30000" dirty="0">
                <a:latin typeface="Times New Roman" panose="02020603050405020304" pitchFamily="18" charset="0"/>
                <a:cs typeface="Times New Roman" panose="02020603050405020304" pitchFamily="18" charset="0"/>
              </a:rPr>
              <a:t>2</a:t>
            </a:r>
            <a:r>
              <a:rPr lang="en-GB" i="1"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a:t>
            </a:r>
            <a:r>
              <a:rPr lang="en-GB" i="1"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bx</a:t>
            </a:r>
            <a:r>
              <a:rPr lang="en-GB" i="1"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a:t>
            </a:r>
            <a:r>
              <a:rPr lang="en-GB" i="1" dirty="0">
                <a:latin typeface="Times New Roman" panose="02020603050405020304" pitchFamily="18" charset="0"/>
                <a:cs typeface="Times New Roman" panose="02020603050405020304" pitchFamily="18" charset="0"/>
              </a:rPr>
              <a:t> c</a:t>
            </a:r>
            <a:r>
              <a:rPr lang="en-GB" i="1" dirty="0">
                <a:latin typeface="Gotham Rounded Book"/>
              </a:rPr>
              <a:t>, </a:t>
            </a:r>
            <a:r>
              <a:rPr lang="en-GB" dirty="0">
                <a:latin typeface="Gotham Rounded Book"/>
              </a:rPr>
              <a:t>including the difference of two </a:t>
            </a:r>
            <a:r>
              <a:rPr lang="en-GB" dirty="0" smtClean="0">
                <a:latin typeface="Gotham Rounded Book"/>
              </a:rPr>
              <a:t>squares</a:t>
            </a:r>
          </a:p>
          <a:p>
            <a:pPr marL="266700" indent="-266700">
              <a:buFont typeface="Arial" panose="020B0604020202020204" pitchFamily="34" charset="0"/>
              <a:buChar char="•"/>
            </a:pPr>
            <a:r>
              <a:rPr lang="en-GB" dirty="0" smtClean="0">
                <a:latin typeface="Gotham Rounded Book"/>
              </a:rPr>
              <a:t>Plotting </a:t>
            </a:r>
            <a:r>
              <a:rPr lang="en-GB" dirty="0">
                <a:latin typeface="Gotham Rounded Book"/>
              </a:rPr>
              <a:t>graphs of equations that correspond to straight-line graphs in the coordinate plane; </a:t>
            </a:r>
            <a:r>
              <a:rPr lang="en-GB" dirty="0" smtClean="0">
                <a:latin typeface="Gotham Rounded Book"/>
              </a:rPr>
              <a:t>using </a:t>
            </a:r>
            <a:r>
              <a:rPr lang="en-GB" dirty="0">
                <a:latin typeface="Gotham Rounded Book"/>
              </a:rPr>
              <a:t>the form </a:t>
            </a:r>
            <a:r>
              <a:rPr lang="en-GB" i="1" dirty="0">
                <a:latin typeface="Times New Roman" panose="02020603050405020304" pitchFamily="18" charset="0"/>
                <a:cs typeface="Times New Roman" panose="02020603050405020304" pitchFamily="18" charset="0"/>
              </a:rPr>
              <a:t>y = mx + c </a:t>
            </a:r>
            <a:r>
              <a:rPr lang="en-GB" dirty="0">
                <a:latin typeface="Gotham Rounded Book"/>
              </a:rPr>
              <a:t>to identify parallel lines;</a:t>
            </a:r>
            <a:r>
              <a:rPr lang="en-GB" b="1" dirty="0">
                <a:latin typeface="Gotham Rounded Book"/>
              </a:rPr>
              <a:t> </a:t>
            </a:r>
            <a:r>
              <a:rPr lang="en-GB" dirty="0" smtClean="0">
                <a:latin typeface="Gotham Rounded Book"/>
              </a:rPr>
              <a:t>finding </a:t>
            </a:r>
            <a:r>
              <a:rPr lang="en-GB" dirty="0">
                <a:latin typeface="Gotham Rounded Book"/>
              </a:rPr>
              <a:t>the equation of the line through two given points, or through one point with a given gradient </a:t>
            </a:r>
          </a:p>
          <a:p>
            <a:pPr marL="266700" lvl="0" indent="-266700">
              <a:buFont typeface="Arial" panose="020B0604020202020204" pitchFamily="34" charset="0"/>
              <a:buChar char="•"/>
            </a:pPr>
            <a:r>
              <a:rPr lang="en-GB" dirty="0">
                <a:latin typeface="Gotham Rounded Book"/>
              </a:rPr>
              <a:t>Surface area and volume of spheres, pyramids, cones and composite solids </a:t>
            </a:r>
          </a:p>
          <a:p>
            <a:pPr marL="266700" lvl="0" indent="-266700">
              <a:buFont typeface="Arial" panose="020B0604020202020204" pitchFamily="34" charset="0"/>
              <a:buChar char="•"/>
            </a:pPr>
            <a:r>
              <a:rPr lang="en-GB" dirty="0" smtClean="0">
                <a:latin typeface="Gotham Rounded Book"/>
              </a:rPr>
              <a:t>Calculating </a:t>
            </a:r>
            <a:r>
              <a:rPr lang="en-GB" dirty="0">
                <a:latin typeface="Gotham Rounded Book"/>
              </a:rPr>
              <a:t>arc lengths, angles and areas of sectors of circles</a:t>
            </a:r>
          </a:p>
          <a:p>
            <a:pPr marL="266700" lvl="0" indent="-266700">
              <a:buFont typeface="Arial" panose="020B0604020202020204" pitchFamily="34" charset="0"/>
              <a:buChar char="•"/>
            </a:pPr>
            <a:r>
              <a:rPr lang="en-GB" dirty="0">
                <a:latin typeface="Gotham Rounded Book"/>
              </a:rPr>
              <a:t>The trigonometric ratios,  </a:t>
            </a:r>
            <a:r>
              <a:rPr lang="en-GB" dirty="0" smtClean="0">
                <a:latin typeface="Gotham Rounded Book"/>
              </a:rPr>
              <a:t>applying </a:t>
            </a:r>
            <a:r>
              <a:rPr lang="en-GB" dirty="0">
                <a:latin typeface="Gotham Rounded Book"/>
              </a:rPr>
              <a:t>them to find angles and lengths in right-angled triangles in </a:t>
            </a:r>
            <a:r>
              <a:rPr lang="en-GB" dirty="0" smtClean="0">
                <a:latin typeface="Gotham Rounded Book"/>
              </a:rPr>
              <a:t>two dimensional </a:t>
            </a:r>
            <a:r>
              <a:rPr lang="en-GB" dirty="0">
                <a:latin typeface="Gotham Rounded Book"/>
              </a:rPr>
              <a:t>figures</a:t>
            </a:r>
          </a:p>
          <a:p>
            <a:pPr marL="266700" lvl="0" indent="-266700">
              <a:buFont typeface="Arial" panose="020B0604020202020204" pitchFamily="34" charset="0"/>
              <a:buChar char="•"/>
            </a:pPr>
            <a:r>
              <a:rPr lang="en-GB" dirty="0" smtClean="0">
                <a:latin typeface="Gotham Rounded Book"/>
              </a:rPr>
              <a:t>Knowing </a:t>
            </a:r>
            <a:r>
              <a:rPr lang="en-GB" dirty="0">
                <a:latin typeface="Gotham Rounded Book"/>
              </a:rPr>
              <a:t>the exact values of </a:t>
            </a:r>
            <a:r>
              <a:rPr lang="en-GB" dirty="0" err="1" smtClean="0">
                <a:latin typeface="Gotham Rounded Book"/>
              </a:rPr>
              <a:t>sin</a:t>
            </a:r>
            <a:r>
              <a:rPr lang="en-GB" i="1" dirty="0" err="1" smtClean="0">
                <a:latin typeface="Times New Roman" panose="02020603050405020304" pitchFamily="18" charset="0"/>
                <a:cs typeface="Times New Roman" panose="02020603050405020304" pitchFamily="18" charset="0"/>
              </a:rPr>
              <a:t>θ</a:t>
            </a:r>
            <a:r>
              <a:rPr lang="en-GB" dirty="0" smtClean="0">
                <a:latin typeface="Gotham Rounded Book"/>
              </a:rPr>
              <a:t> </a:t>
            </a:r>
            <a:r>
              <a:rPr lang="en-GB" dirty="0">
                <a:latin typeface="Gotham Rounded Book"/>
              </a:rPr>
              <a:t>and </a:t>
            </a:r>
            <a:r>
              <a:rPr lang="en-GB" dirty="0" err="1" smtClean="0">
                <a:latin typeface="Gotham Rounded Book"/>
              </a:rPr>
              <a:t>cos</a:t>
            </a:r>
            <a:r>
              <a:rPr lang="en-GB" i="1" dirty="0" err="1" smtClean="0">
                <a:latin typeface="Times New Roman" panose="02020603050405020304" pitchFamily="18" charset="0"/>
                <a:cs typeface="Times New Roman" panose="02020603050405020304" pitchFamily="18" charset="0"/>
              </a:rPr>
              <a:t>θ</a:t>
            </a:r>
            <a:r>
              <a:rPr lang="en-GB" dirty="0" smtClean="0">
                <a:latin typeface="Gotham Rounded Book"/>
              </a:rPr>
              <a:t> </a:t>
            </a:r>
            <a:r>
              <a:rPr lang="en-GB" dirty="0">
                <a:latin typeface="Gotham Rounded Book"/>
              </a:rPr>
              <a:t>for </a:t>
            </a:r>
            <a:r>
              <a:rPr lang="en-GB" i="1" dirty="0">
                <a:latin typeface="Gotham Rounded Book"/>
                <a:cs typeface="Times New Roman" panose="02020603050405020304" pitchFamily="18" charset="0"/>
              </a:rPr>
              <a:t>θ</a:t>
            </a:r>
            <a:r>
              <a:rPr lang="en-GB" i="1" dirty="0">
                <a:latin typeface="Gotham Rounded Book"/>
              </a:rPr>
              <a:t> = </a:t>
            </a:r>
            <a:r>
              <a:rPr lang="en-GB" dirty="0">
                <a:latin typeface="Gotham Rounded Book"/>
              </a:rPr>
              <a:t>0</a:t>
            </a:r>
            <a:r>
              <a:rPr lang="en-GB" dirty="0">
                <a:latin typeface="Gotham Rounded Book"/>
                <a:sym typeface="Symbol"/>
              </a:rPr>
              <a:t></a:t>
            </a:r>
            <a:r>
              <a:rPr lang="en-GB" dirty="0">
                <a:latin typeface="Gotham Rounded Book"/>
              </a:rPr>
              <a:t>, 30</a:t>
            </a:r>
            <a:r>
              <a:rPr lang="en-GB" dirty="0">
                <a:latin typeface="Gotham Rounded Book"/>
                <a:sym typeface="Symbol"/>
              </a:rPr>
              <a:t></a:t>
            </a:r>
            <a:r>
              <a:rPr lang="en-GB" dirty="0">
                <a:latin typeface="Gotham Rounded Book"/>
              </a:rPr>
              <a:t>, 45</a:t>
            </a:r>
            <a:r>
              <a:rPr lang="en-GB" dirty="0">
                <a:latin typeface="Gotham Rounded Book"/>
                <a:sym typeface="Symbol"/>
              </a:rPr>
              <a:t></a:t>
            </a:r>
            <a:r>
              <a:rPr lang="en-GB" dirty="0">
                <a:latin typeface="Gotham Rounded Book"/>
              </a:rPr>
              <a:t> , 60</a:t>
            </a:r>
            <a:r>
              <a:rPr lang="en-GB" dirty="0">
                <a:latin typeface="Gotham Rounded Book"/>
                <a:sym typeface="Symbol"/>
              </a:rPr>
              <a:t></a:t>
            </a:r>
            <a:r>
              <a:rPr lang="en-GB" dirty="0">
                <a:latin typeface="Gotham Rounded Book"/>
              </a:rPr>
              <a:t> and 90</a:t>
            </a:r>
            <a:r>
              <a:rPr lang="en-GB" dirty="0">
                <a:latin typeface="Gotham Rounded Book"/>
                <a:sym typeface="Symbol"/>
              </a:rPr>
              <a:t></a:t>
            </a:r>
            <a:r>
              <a:rPr lang="en-GB" dirty="0">
                <a:latin typeface="Gotham Rounded Book"/>
              </a:rPr>
              <a:t>; </a:t>
            </a:r>
            <a:r>
              <a:rPr lang="en-GB" dirty="0" smtClean="0">
                <a:latin typeface="Gotham Rounded Book"/>
              </a:rPr>
              <a:t>knowing </a:t>
            </a:r>
            <a:r>
              <a:rPr lang="en-GB" dirty="0">
                <a:latin typeface="Gotham Rounded Book"/>
              </a:rPr>
              <a:t>the exact value of </a:t>
            </a:r>
            <a:r>
              <a:rPr lang="en-GB" dirty="0" err="1" smtClean="0">
                <a:latin typeface="Gotham Rounded Book"/>
              </a:rPr>
              <a:t>tan</a:t>
            </a:r>
            <a:r>
              <a:rPr lang="en-GB" i="1" dirty="0" err="1">
                <a:latin typeface="Times New Roman" panose="02020603050405020304" pitchFamily="18" charset="0"/>
                <a:cs typeface="Times New Roman" panose="02020603050405020304" pitchFamily="18" charset="0"/>
              </a:rPr>
              <a:t>θ</a:t>
            </a:r>
            <a:r>
              <a:rPr lang="en-GB" dirty="0" smtClean="0">
                <a:latin typeface="Gotham Rounded Book"/>
              </a:rPr>
              <a:t> </a:t>
            </a:r>
            <a:r>
              <a:rPr lang="en-GB" dirty="0">
                <a:latin typeface="Gotham Rounded Book"/>
              </a:rPr>
              <a:t>for </a:t>
            </a:r>
            <a:r>
              <a:rPr lang="en-GB" i="1" dirty="0">
                <a:latin typeface="Times New Roman" panose="02020603050405020304" pitchFamily="18" charset="0"/>
                <a:cs typeface="Times New Roman" panose="02020603050405020304" pitchFamily="18" charset="0"/>
              </a:rPr>
              <a:t>θ</a:t>
            </a:r>
            <a:r>
              <a:rPr lang="en-GB" i="1" dirty="0">
                <a:latin typeface="Gotham Rounded Book"/>
              </a:rPr>
              <a:t> = </a:t>
            </a:r>
            <a:r>
              <a:rPr lang="en-GB" dirty="0">
                <a:latin typeface="Gotham Rounded Book"/>
              </a:rPr>
              <a:t>0</a:t>
            </a:r>
            <a:r>
              <a:rPr lang="en-GB" dirty="0">
                <a:latin typeface="Gotham Rounded Book"/>
                <a:sym typeface="Symbol"/>
              </a:rPr>
              <a:t></a:t>
            </a:r>
            <a:r>
              <a:rPr lang="en-GB" dirty="0">
                <a:latin typeface="Gotham Rounded Book"/>
              </a:rPr>
              <a:t>, 30</a:t>
            </a:r>
            <a:r>
              <a:rPr lang="en-GB" dirty="0">
                <a:latin typeface="Gotham Rounded Book"/>
                <a:sym typeface="Symbol"/>
              </a:rPr>
              <a:t></a:t>
            </a:r>
            <a:r>
              <a:rPr lang="en-GB" dirty="0">
                <a:latin typeface="Gotham Rounded Book"/>
              </a:rPr>
              <a:t>, 45</a:t>
            </a:r>
            <a:r>
              <a:rPr lang="en-GB" dirty="0">
                <a:latin typeface="Gotham Rounded Book"/>
                <a:sym typeface="Symbol"/>
              </a:rPr>
              <a:t></a:t>
            </a:r>
            <a:r>
              <a:rPr lang="en-GB" dirty="0">
                <a:latin typeface="Gotham Rounded Book"/>
              </a:rPr>
              <a:t> and 60</a:t>
            </a:r>
            <a:r>
              <a:rPr lang="en-GB" dirty="0">
                <a:latin typeface="Gotham Rounded Book"/>
                <a:sym typeface="Symbol"/>
              </a:rPr>
              <a:t></a:t>
            </a:r>
            <a:endParaRPr lang="en-GB" dirty="0">
              <a:latin typeface="Gotham Rounded Book"/>
            </a:endParaRPr>
          </a:p>
          <a:p>
            <a:pPr marL="266700" lvl="0" indent="-266700">
              <a:buFont typeface="Arial" panose="020B0604020202020204" pitchFamily="34" charset="0"/>
              <a:buChar char="•"/>
            </a:pPr>
            <a:r>
              <a:rPr lang="en-GB" dirty="0" smtClean="0">
                <a:latin typeface="Gotham Rounded Book"/>
              </a:rPr>
              <a:t>Applying </a:t>
            </a:r>
            <a:r>
              <a:rPr lang="en-GB" dirty="0">
                <a:latin typeface="Gotham Rounded Book"/>
              </a:rPr>
              <a:t>addition and </a:t>
            </a:r>
            <a:r>
              <a:rPr lang="en-GB" dirty="0" smtClean="0">
                <a:latin typeface="Gotham Rounded Book"/>
              </a:rPr>
              <a:t>subtraction </a:t>
            </a:r>
            <a:r>
              <a:rPr lang="en-GB" dirty="0">
                <a:latin typeface="Gotham Rounded Book"/>
              </a:rPr>
              <a:t>of vectors, multiplication of vectors by a scalar, and diagrammatic and column representations of </a:t>
            </a:r>
            <a:r>
              <a:rPr lang="en-GB" dirty="0" smtClean="0">
                <a:latin typeface="Gotham Rounded Book"/>
              </a:rPr>
              <a:t>vectors</a:t>
            </a:r>
            <a:endParaRPr lang="en-GB" dirty="0">
              <a:latin typeface="Gotham Rounded Book"/>
            </a:endParaRPr>
          </a:p>
          <a:p>
            <a:pPr marL="342900" lvl="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12123246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264258" y="-165100"/>
            <a:ext cx="8610053" cy="923330"/>
          </a:xfrm>
          <a:prstGeom prst="rect">
            <a:avLst/>
          </a:prstGeom>
          <a:noFill/>
        </p:spPr>
        <p:txBody>
          <a:bodyPr wrap="square" rtlCol="0">
            <a:spAutoFit/>
          </a:bodyPr>
          <a:lstStyle/>
          <a:p>
            <a:pPr marL="285750" indent="-285750">
              <a:lnSpc>
                <a:spcPct val="150000"/>
              </a:lnSpc>
            </a:pPr>
            <a:endParaRPr lang="en-GB" sz="2800" dirty="0" smtClean="0">
              <a:latin typeface="Gotham Rounded Book"/>
            </a:endParaRPr>
          </a:p>
          <a:p>
            <a:pPr marL="285750" indent="-285750">
              <a:lnSpc>
                <a:spcPct val="150000"/>
              </a:lnSpc>
            </a:pPr>
            <a:endParaRPr lang="en-GB" sz="8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13</a:t>
            </a:fld>
            <a:endParaRPr lang="en-US" sz="1100" dirty="0">
              <a:solidFill>
                <a:srgbClr val="A5A6A5"/>
              </a:solidFill>
              <a:latin typeface="Bliss-Light"/>
              <a:cs typeface="Bliss-Light"/>
            </a:endParaRPr>
          </a:p>
        </p:txBody>
      </p:sp>
      <p:sp>
        <p:nvSpPr>
          <p:cNvPr id="7" name="Rectangle 6"/>
          <p:cNvSpPr/>
          <p:nvPr/>
        </p:nvSpPr>
        <p:spPr>
          <a:xfrm>
            <a:off x="264259" y="565567"/>
            <a:ext cx="8610052" cy="5155257"/>
          </a:xfrm>
          <a:prstGeom prst="rect">
            <a:avLst/>
          </a:prstGeom>
        </p:spPr>
        <p:txBody>
          <a:bodyPr wrap="square">
            <a:spAutoFit/>
          </a:bodyPr>
          <a:lstStyle/>
          <a:p>
            <a:r>
              <a:rPr lang="en-GB" sz="2400" b="1" dirty="0">
                <a:latin typeface="Gotham Rounded Book"/>
              </a:rPr>
              <a:t>Mathematical formulae</a:t>
            </a:r>
            <a:endParaRPr lang="en-GB" sz="2400" dirty="0">
              <a:latin typeface="Gotham Rounded Book"/>
            </a:endParaRPr>
          </a:p>
          <a:p>
            <a:r>
              <a:rPr lang="en-GB" sz="2000" dirty="0" smtClean="0">
                <a:latin typeface="Gotham Rounded Book"/>
              </a:rPr>
              <a:t>The </a:t>
            </a:r>
            <a:r>
              <a:rPr lang="en-GB" sz="2000" dirty="0">
                <a:latin typeface="Gotham Rounded Book"/>
              </a:rPr>
              <a:t>formulae candidates are expected to know are included in the subject content e.g. the quadratic formula, circumference and area of a circle, Pythagoras’s theorem and trigonometric formula including the sine rule, cosine rule and </a:t>
            </a:r>
            <a:r>
              <a:rPr lang="en-GB" sz="2000" i="1" dirty="0">
                <a:latin typeface="Times New Roman" panose="02020603050405020304" pitchFamily="18" charset="0"/>
                <a:cs typeface="Times New Roman" panose="02020603050405020304" pitchFamily="18" charset="0"/>
              </a:rPr>
              <a:t>A</a:t>
            </a:r>
            <a:r>
              <a:rPr lang="en-GB" sz="2000" dirty="0">
                <a:latin typeface="Times New Roman" panose="02020603050405020304" pitchFamily="18" charset="0"/>
                <a:cs typeface="Times New Roman" panose="02020603050405020304" pitchFamily="18" charset="0"/>
              </a:rPr>
              <a:t> = </a:t>
            </a:r>
            <a:r>
              <a:rPr lang="en-GB" sz="2000" dirty="0" smtClean="0">
                <a:latin typeface="Times New Roman" panose="02020603050405020304" pitchFamily="18" charset="0"/>
                <a:cs typeface="Times New Roman" panose="02020603050405020304" pitchFamily="18" charset="0"/>
              </a:rPr>
              <a:t>½ </a:t>
            </a:r>
            <a:r>
              <a:rPr lang="en-GB" sz="2000" i="1" dirty="0" smtClean="0">
                <a:latin typeface="Times New Roman" panose="02020603050405020304" pitchFamily="18" charset="0"/>
                <a:cs typeface="Times New Roman" panose="02020603050405020304" pitchFamily="18" charset="0"/>
              </a:rPr>
              <a:t>ab </a:t>
            </a:r>
            <a:r>
              <a:rPr lang="en-GB" sz="2000" dirty="0" err="1" smtClean="0">
                <a:latin typeface="Gotham Rounded Book"/>
              </a:rPr>
              <a:t>sin</a:t>
            </a:r>
            <a:r>
              <a:rPr lang="en-GB" sz="2000" i="1" dirty="0" err="1" smtClean="0">
                <a:latin typeface="Times New Roman" panose="02020603050405020304" pitchFamily="18" charset="0"/>
                <a:cs typeface="Times New Roman" panose="02020603050405020304" pitchFamily="18" charset="0"/>
              </a:rPr>
              <a:t>C</a:t>
            </a:r>
            <a:r>
              <a:rPr lang="en-GB" sz="2000" i="1" dirty="0" smtClean="0">
                <a:latin typeface="Gotham Rounded Book"/>
              </a:rPr>
              <a:t> </a:t>
            </a:r>
            <a:r>
              <a:rPr lang="en-GB" sz="2000" dirty="0">
                <a:latin typeface="Gotham Rounded Book"/>
              </a:rPr>
              <a:t>.  </a:t>
            </a:r>
            <a:endParaRPr lang="en-GB" sz="2000" dirty="0" smtClean="0">
              <a:latin typeface="Gotham Rounded Book"/>
            </a:endParaRPr>
          </a:p>
          <a:p>
            <a:r>
              <a:rPr lang="en-GB" sz="2000" dirty="0" smtClean="0">
                <a:latin typeface="Gotham Rounded Book"/>
              </a:rPr>
              <a:t>They </a:t>
            </a:r>
            <a:r>
              <a:rPr lang="en-GB" sz="2000" dirty="0">
                <a:latin typeface="Gotham Rounded Book"/>
              </a:rPr>
              <a:t>must not be given in the assessment.</a:t>
            </a:r>
          </a:p>
          <a:p>
            <a:endParaRPr lang="en-GB" sz="1200" dirty="0" smtClean="0">
              <a:latin typeface="Gotham Rounded Book"/>
            </a:endParaRPr>
          </a:p>
          <a:p>
            <a:r>
              <a:rPr lang="en-GB" sz="2000" dirty="0" smtClean="0">
                <a:latin typeface="Gotham Rounded Book"/>
              </a:rPr>
              <a:t>Some </a:t>
            </a:r>
            <a:r>
              <a:rPr lang="en-GB" sz="2000" dirty="0">
                <a:latin typeface="Gotham Rounded Book"/>
              </a:rPr>
              <a:t>formulae e.g. area of a trapezium, volume of a prism, compound interest and P(</a:t>
            </a:r>
            <a:r>
              <a:rPr lang="en-GB" sz="2000" i="1" dirty="0">
                <a:latin typeface="Gotham Rounded Book"/>
                <a:cs typeface="Times New Roman" panose="02020603050405020304" pitchFamily="18" charset="0"/>
              </a:rPr>
              <a:t>A</a:t>
            </a:r>
            <a:r>
              <a:rPr lang="en-GB" sz="2000" dirty="0">
                <a:latin typeface="Gotham Rounded Book"/>
              </a:rPr>
              <a:t> or </a:t>
            </a:r>
            <a:r>
              <a:rPr lang="en-GB" sz="2000" i="1" dirty="0">
                <a:latin typeface="Gotham Rounded Book"/>
                <a:cs typeface="Times New Roman" panose="02020603050405020304" pitchFamily="18" charset="0"/>
              </a:rPr>
              <a:t>B</a:t>
            </a:r>
            <a:r>
              <a:rPr lang="en-GB" sz="2000" dirty="0">
                <a:latin typeface="Gotham Rounded Book"/>
              </a:rPr>
              <a:t>) and P(</a:t>
            </a:r>
            <a:r>
              <a:rPr lang="en-GB" sz="2000" i="1" dirty="0">
                <a:latin typeface="Gotham Rounded Book"/>
                <a:cs typeface="Times New Roman" panose="02020603050405020304" pitchFamily="18" charset="0"/>
              </a:rPr>
              <a:t>A</a:t>
            </a:r>
            <a:r>
              <a:rPr lang="en-GB" sz="2000" dirty="0">
                <a:latin typeface="Gotham Rounded Book"/>
              </a:rPr>
              <a:t> and </a:t>
            </a:r>
            <a:r>
              <a:rPr lang="en-GB" sz="2000" i="1" dirty="0">
                <a:latin typeface="Gotham Rounded Book"/>
                <a:cs typeface="Times New Roman" panose="02020603050405020304" pitchFamily="18" charset="0"/>
              </a:rPr>
              <a:t>B</a:t>
            </a:r>
            <a:r>
              <a:rPr lang="en-GB" sz="2000" dirty="0">
                <a:latin typeface="Gotham Rounded Book"/>
              </a:rPr>
              <a:t>) should be derived or informally understood by candidates. </a:t>
            </a:r>
            <a:endParaRPr lang="en-GB" sz="2000" dirty="0" smtClean="0">
              <a:latin typeface="Gotham Rounded Book"/>
            </a:endParaRPr>
          </a:p>
          <a:p>
            <a:r>
              <a:rPr lang="en-GB" sz="2000" dirty="0" smtClean="0">
                <a:latin typeface="Gotham Rounded Book"/>
              </a:rPr>
              <a:t>They </a:t>
            </a:r>
            <a:r>
              <a:rPr lang="en-GB" sz="2000" dirty="0">
                <a:latin typeface="Gotham Rounded Book"/>
              </a:rPr>
              <a:t>must not be given in the assessment.</a:t>
            </a:r>
          </a:p>
          <a:p>
            <a:endParaRPr lang="en-GB" sz="1100" dirty="0" smtClean="0">
              <a:latin typeface="Gotham Rounded Book"/>
            </a:endParaRPr>
          </a:p>
          <a:p>
            <a:r>
              <a:rPr lang="en-GB" sz="2000" dirty="0" smtClean="0">
                <a:latin typeface="Gotham Rounded Book"/>
              </a:rPr>
              <a:t>Formulae </a:t>
            </a:r>
            <a:r>
              <a:rPr lang="en-GB" sz="2000" dirty="0">
                <a:latin typeface="Gotham Rounded Book"/>
              </a:rPr>
              <a:t>such as the curved surface area of a cone, surface area of a sphere, volume of a sphere, volume of a cone and kinematics formulae for </a:t>
            </a:r>
            <a:r>
              <a:rPr lang="en-GB" sz="2000" i="1" dirty="0">
                <a:latin typeface="Times New Roman" panose="02020603050405020304" pitchFamily="18" charset="0"/>
                <a:cs typeface="Times New Roman" panose="02020603050405020304" pitchFamily="18" charset="0"/>
              </a:rPr>
              <a:t>v</a:t>
            </a:r>
            <a:r>
              <a:rPr lang="en-GB" sz="2000" i="1" dirty="0">
                <a:latin typeface="Gotham Rounded Book"/>
              </a:rPr>
              <a:t>, </a:t>
            </a:r>
            <a:r>
              <a:rPr lang="en-GB" sz="2000" i="1" dirty="0">
                <a:latin typeface="Times New Roman" panose="02020603050405020304" pitchFamily="18" charset="0"/>
                <a:cs typeface="Times New Roman" panose="02020603050405020304" pitchFamily="18" charset="0"/>
              </a:rPr>
              <a:t>s</a:t>
            </a:r>
            <a:r>
              <a:rPr lang="en-GB" sz="2000" dirty="0">
                <a:latin typeface="Gotham Rounded Book"/>
              </a:rPr>
              <a:t> and</a:t>
            </a:r>
            <a:r>
              <a:rPr lang="en-GB" sz="2000" i="1" dirty="0">
                <a:latin typeface="Gotham Rounded Book"/>
              </a:rPr>
              <a:t> </a:t>
            </a:r>
            <a:r>
              <a:rPr lang="en-GB" sz="2000" i="1" dirty="0">
                <a:latin typeface="Times New Roman" panose="02020603050405020304" pitchFamily="18" charset="0"/>
                <a:cs typeface="Times New Roman" panose="02020603050405020304" pitchFamily="18" charset="0"/>
              </a:rPr>
              <a:t>v</a:t>
            </a:r>
            <a:r>
              <a:rPr lang="en-GB" sz="2000" i="1" baseline="30000" dirty="0">
                <a:latin typeface="Times New Roman" panose="02020603050405020304" pitchFamily="18" charset="0"/>
                <a:cs typeface="Times New Roman" panose="02020603050405020304" pitchFamily="18" charset="0"/>
              </a:rPr>
              <a:t>2</a:t>
            </a:r>
            <a:r>
              <a:rPr lang="en-GB" sz="2000" dirty="0">
                <a:latin typeface="Gotham Rounded Book"/>
              </a:rPr>
              <a:t> need not be memorised but can be given in the exam either in a relevant question or in a list from which candidates select and apply as </a:t>
            </a:r>
            <a:r>
              <a:rPr lang="en-GB" sz="2000" dirty="0" smtClean="0">
                <a:latin typeface="Gotham Rounded Book"/>
              </a:rPr>
              <a:t>appropriate</a:t>
            </a:r>
            <a:r>
              <a:rPr lang="en-GB" sz="2000" dirty="0" smtClean="0"/>
              <a:t>.</a:t>
            </a:r>
            <a:endParaRPr lang="en-GB" sz="2000" dirty="0"/>
          </a:p>
        </p:txBody>
      </p:sp>
    </p:spTree>
    <p:extLst>
      <p:ext uri="{BB962C8B-B14F-4D97-AF65-F5344CB8AC3E}">
        <p14:creationId xmlns:p14="http://schemas.microsoft.com/office/powerpoint/2010/main" val="42588385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14</a:t>
            </a:fld>
            <a:endParaRPr lang="en-US" sz="1100" dirty="0">
              <a:solidFill>
                <a:srgbClr val="A5A6A5"/>
              </a:solidFill>
              <a:latin typeface="Bliss-Light"/>
              <a:cs typeface="Bliss-Light"/>
            </a:endParaRPr>
          </a:p>
        </p:txBody>
      </p:sp>
      <p:sp>
        <p:nvSpPr>
          <p:cNvPr id="7" name="TextBox 6"/>
          <p:cNvSpPr txBox="1"/>
          <p:nvPr/>
        </p:nvSpPr>
        <p:spPr>
          <a:xfrm>
            <a:off x="237475" y="428625"/>
            <a:ext cx="8610053" cy="3216265"/>
          </a:xfrm>
          <a:prstGeom prst="rect">
            <a:avLst/>
          </a:prstGeom>
          <a:noFill/>
        </p:spPr>
        <p:txBody>
          <a:bodyPr wrap="square" rtlCol="0">
            <a:spAutoFit/>
          </a:bodyPr>
          <a:lstStyle/>
          <a:p>
            <a:pPr marL="285750" indent="-285750">
              <a:lnSpc>
                <a:spcPct val="150000"/>
              </a:lnSpc>
            </a:pPr>
            <a:r>
              <a:rPr lang="en-GB" sz="3400" b="1" dirty="0" smtClean="0">
                <a:solidFill>
                  <a:srgbClr val="DF3C06"/>
                </a:solidFill>
                <a:latin typeface="Gotham Rounded Book"/>
              </a:rPr>
              <a:t>NEW ASSESSMENT OBJECTIVES</a:t>
            </a:r>
          </a:p>
          <a:p>
            <a:pPr marL="285750" indent="-285750">
              <a:lnSpc>
                <a:spcPct val="150000"/>
              </a:lnSpc>
            </a:pPr>
            <a:endParaRPr lang="en-GB" sz="800" dirty="0" smtClean="0">
              <a:latin typeface="Gotham Rounded Book"/>
            </a:endParaRPr>
          </a:p>
          <a:p>
            <a:pPr marL="285750" indent="-285750">
              <a:buFont typeface="Arial"/>
              <a:buChar char="•"/>
            </a:pPr>
            <a:r>
              <a:rPr lang="en-US" sz="2800" dirty="0" smtClean="0">
                <a:latin typeface="Gotham Rounded Book"/>
              </a:rPr>
              <a:t>revised set of assessment objectives with more emphasis on problem solving and reasoning </a:t>
            </a:r>
          </a:p>
          <a:p>
            <a:endParaRPr lang="en-US" sz="2800" dirty="0" smtClean="0">
              <a:latin typeface="Gotham Rounded Book"/>
            </a:endParaRPr>
          </a:p>
          <a:p>
            <a:pPr marL="285750" indent="-285750">
              <a:buFont typeface="Arial"/>
              <a:buChar char="•"/>
            </a:pPr>
            <a:r>
              <a:rPr lang="en-US" sz="2800" dirty="0" smtClean="0">
                <a:latin typeface="Gotham Rounded Book"/>
              </a:rPr>
              <a:t>no QWC in questions (this is now incorporated into AO2)</a:t>
            </a:r>
          </a:p>
        </p:txBody>
      </p:sp>
    </p:spTree>
    <p:extLst>
      <p:ext uri="{BB962C8B-B14F-4D97-AF65-F5344CB8AC3E}">
        <p14:creationId xmlns:p14="http://schemas.microsoft.com/office/powerpoint/2010/main" val="451180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264259" y="270935"/>
            <a:ext cx="2023533" cy="261610"/>
          </a:xfrm>
          <a:prstGeom prst="rect">
            <a:avLst/>
          </a:prstGeom>
          <a:noFill/>
        </p:spPr>
        <p:txBody>
          <a:bodyPr wrap="square" rtlCol="0">
            <a:spAutoFit/>
          </a:bodyPr>
          <a:lstStyle/>
          <a:p>
            <a:r>
              <a:rPr lang="en-US" sz="1100" dirty="0" smtClean="0">
                <a:solidFill>
                  <a:srgbClr val="A5A6A5"/>
                </a:solidFill>
                <a:latin typeface="Bliss-Light"/>
                <a:cs typeface="Bliss-Light"/>
              </a:rPr>
              <a:t>GCSE EXAM REFORM</a:t>
            </a:r>
            <a:endParaRPr lang="en-US" sz="1100" dirty="0">
              <a:solidFill>
                <a:srgbClr val="A5A6A5"/>
              </a:solidFill>
              <a:latin typeface="Bliss-Light"/>
              <a:cs typeface="Bliss-Light"/>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15</a:t>
            </a:fld>
            <a:endParaRPr lang="en-US" sz="1100" dirty="0">
              <a:solidFill>
                <a:srgbClr val="A5A6A5"/>
              </a:solidFill>
              <a:latin typeface="Bliss-Light"/>
              <a:cs typeface="Bliss-Light"/>
            </a:endParaRPr>
          </a:p>
        </p:txBody>
      </p:sp>
      <p:graphicFrame>
        <p:nvGraphicFramePr>
          <p:cNvPr id="3" name="Table 2"/>
          <p:cNvGraphicFramePr>
            <a:graphicFrameLocks noGrp="1"/>
          </p:cNvGraphicFramePr>
          <p:nvPr>
            <p:extLst>
              <p:ext uri="{D42A27DB-BD31-4B8C-83A1-F6EECF244321}">
                <p14:modId xmlns:p14="http://schemas.microsoft.com/office/powerpoint/2010/main" val="3432258715"/>
              </p:ext>
            </p:extLst>
          </p:nvPr>
        </p:nvGraphicFramePr>
        <p:xfrm>
          <a:off x="476249" y="1397000"/>
          <a:ext cx="7839075" cy="2651126"/>
        </p:xfrm>
        <a:graphic>
          <a:graphicData uri="http://schemas.openxmlformats.org/drawingml/2006/table">
            <a:tbl>
              <a:tblPr>
                <a:tableStyleId>{5C22544A-7EE6-4342-B048-85BDC9FD1C3A}</a:tableStyleId>
              </a:tblPr>
              <a:tblGrid>
                <a:gridCol w="5277691"/>
                <a:gridCol w="1280692"/>
                <a:gridCol w="1280692"/>
              </a:tblGrid>
              <a:tr h="38208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800" b="0" i="0" u="none" strike="noStrike" kern="1200" baseline="0" dirty="0" smtClean="0">
                        <a:solidFill>
                          <a:schemeClr val="dk1"/>
                        </a:solidFill>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GB" b="1" dirty="0" smtClean="0">
                          <a:latin typeface="Gotham Rounded Book"/>
                        </a:rPr>
                        <a:t>Weighting</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20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b="1" i="0" u="none" strike="noStrike" kern="1200" baseline="0" dirty="0" smtClean="0">
                          <a:solidFill>
                            <a:schemeClr val="dk1"/>
                          </a:solidFill>
                          <a:latin typeface="Gotham Rounded Book"/>
                          <a:ea typeface="+mn-ea"/>
                          <a:cs typeface="+mn-cs"/>
                        </a:rPr>
                        <a:t>Assessment Objectives </a:t>
                      </a:r>
                      <a:r>
                        <a:rPr lang="en-GB" sz="1800" b="0" i="0" u="none" strike="noStrike" kern="1200" baseline="0" dirty="0" smtClean="0">
                          <a:solidFill>
                            <a:schemeClr val="dk1"/>
                          </a:solidFill>
                          <a:latin typeface="Gotham Rounded Book"/>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500" b="1" dirty="0" smtClean="0">
                          <a:latin typeface="Gotham Rounded Book"/>
                        </a:rPr>
                        <a:t>Foundation</a:t>
                      </a:r>
                      <a:endParaRPr lang="en-GB" sz="1500"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500" b="1" dirty="0" smtClean="0">
                          <a:latin typeface="Gotham Rounded Book"/>
                        </a:rPr>
                        <a:t>Higher</a:t>
                      </a:r>
                      <a:endParaRPr lang="en-GB" sz="1500"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869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b="1" i="0" u="none" strike="noStrike" kern="1200" baseline="0" dirty="0" smtClean="0">
                          <a:solidFill>
                            <a:schemeClr val="dk1"/>
                          </a:solidFill>
                          <a:latin typeface="Gotham Rounded Book"/>
                          <a:ea typeface="+mn-ea"/>
                          <a:cs typeface="+mn-cs"/>
                        </a:rPr>
                        <a:t>Use and apply standard techniques </a:t>
                      </a:r>
                    </a:p>
                    <a:p>
                      <a:pPr marL="0" marR="0" indent="0" algn="l" defTabSz="457200" rtl="0" eaLnBrk="1" fontAlgn="auto" latinLnBrk="0" hangingPunct="1">
                        <a:lnSpc>
                          <a:spcPct val="100000"/>
                        </a:lnSpc>
                        <a:spcBef>
                          <a:spcPts val="0"/>
                        </a:spcBef>
                        <a:spcAft>
                          <a:spcPts val="0"/>
                        </a:spcAft>
                        <a:buClrTx/>
                        <a:buSzTx/>
                        <a:buFontTx/>
                        <a:buNone/>
                        <a:tabLst/>
                        <a:defRPr/>
                      </a:pPr>
                      <a:r>
                        <a:rPr lang="en-GB" sz="1700" b="0" i="0" u="none" strike="noStrike" kern="1200" baseline="0" dirty="0" smtClean="0">
                          <a:solidFill>
                            <a:schemeClr val="dk1"/>
                          </a:solidFill>
                          <a:latin typeface="Gotham Rounded Book"/>
                          <a:ea typeface="+mn-ea"/>
                          <a:cs typeface="+mn-cs"/>
                        </a:rPr>
                        <a:t>Students should be able to: </a:t>
                      </a:r>
                    </a:p>
                    <a:p>
                      <a:pPr marL="0" marR="0" indent="0" algn="l" defTabSz="457200" rtl="0" eaLnBrk="1" fontAlgn="auto" latinLnBrk="0" hangingPunct="1">
                        <a:lnSpc>
                          <a:spcPct val="100000"/>
                        </a:lnSpc>
                        <a:spcBef>
                          <a:spcPts val="0"/>
                        </a:spcBef>
                        <a:spcAft>
                          <a:spcPts val="0"/>
                        </a:spcAft>
                        <a:buClrTx/>
                        <a:buSzTx/>
                        <a:buFontTx/>
                        <a:buNone/>
                        <a:tabLst/>
                        <a:defRPr/>
                      </a:pPr>
                      <a:r>
                        <a:rPr lang="en-GB" sz="1700" b="0" i="0" u="none" strike="noStrike" kern="1200" baseline="0" dirty="0" smtClean="0">
                          <a:solidFill>
                            <a:schemeClr val="dk1"/>
                          </a:solidFill>
                          <a:latin typeface="Gotham Rounded Book"/>
                          <a:ea typeface="+mn-ea"/>
                          <a:cs typeface="+mn-cs"/>
                        </a:rPr>
                        <a:t>• accurately recall facts, terminology and definitions </a:t>
                      </a:r>
                    </a:p>
                    <a:p>
                      <a:pPr marL="0" marR="0" indent="0" algn="l" defTabSz="457200" rtl="0" eaLnBrk="1" fontAlgn="auto" latinLnBrk="0" hangingPunct="1">
                        <a:lnSpc>
                          <a:spcPct val="100000"/>
                        </a:lnSpc>
                        <a:spcBef>
                          <a:spcPts val="0"/>
                        </a:spcBef>
                        <a:spcAft>
                          <a:spcPts val="0"/>
                        </a:spcAft>
                        <a:buClrTx/>
                        <a:buSzTx/>
                        <a:buFontTx/>
                        <a:buNone/>
                        <a:tabLst/>
                        <a:defRPr/>
                      </a:pPr>
                      <a:r>
                        <a:rPr lang="en-GB" sz="1700" b="0" i="0" u="none" strike="noStrike" kern="1200" baseline="0" dirty="0" smtClean="0">
                          <a:solidFill>
                            <a:schemeClr val="dk1"/>
                          </a:solidFill>
                          <a:latin typeface="Gotham Rounded Book"/>
                          <a:ea typeface="+mn-ea"/>
                          <a:cs typeface="+mn-cs"/>
                        </a:rPr>
                        <a:t>• use and interpret notation correctly </a:t>
                      </a:r>
                    </a:p>
                    <a:p>
                      <a:pPr marL="133350" marR="0" indent="-133350" algn="l" defTabSz="457200" rtl="0" eaLnBrk="1" fontAlgn="auto" latinLnBrk="0" hangingPunct="1">
                        <a:lnSpc>
                          <a:spcPct val="100000"/>
                        </a:lnSpc>
                        <a:spcBef>
                          <a:spcPts val="0"/>
                        </a:spcBef>
                        <a:spcAft>
                          <a:spcPts val="0"/>
                        </a:spcAft>
                        <a:buClrTx/>
                        <a:buSzTx/>
                        <a:buFontTx/>
                        <a:buNone/>
                        <a:tabLst/>
                        <a:defRPr/>
                      </a:pPr>
                      <a:r>
                        <a:rPr lang="en-GB" sz="1700" b="0" i="0" u="none" strike="noStrike" kern="1200" baseline="0" dirty="0" smtClean="0">
                          <a:solidFill>
                            <a:schemeClr val="dk1"/>
                          </a:solidFill>
                          <a:latin typeface="Gotham Rounded Book"/>
                          <a:ea typeface="+mn-ea"/>
                          <a:cs typeface="+mn-cs"/>
                        </a:rPr>
                        <a:t>• accurately carry out routine procedures or set tasks requiring multi-step solutions </a:t>
                      </a:r>
                      <a:r>
                        <a:rPr lang="en-GB" sz="1800" b="0" i="0" u="none" strike="noStrike" kern="1200" baseline="0" dirty="0" smtClean="0">
                          <a:solidFill>
                            <a:schemeClr val="dk1"/>
                          </a:solidFill>
                          <a:latin typeface="Gotham Rounded Book"/>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smtClean="0">
                          <a:latin typeface="Gotham Rounded Book"/>
                        </a:rPr>
                        <a:t>50%</a:t>
                      </a:r>
                      <a:endParaRPr lang="en-GB" sz="2400"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smtClean="0">
                          <a:latin typeface="Gotham Rounded Book"/>
                        </a:rPr>
                        <a:t>40%</a:t>
                      </a:r>
                      <a:endParaRPr lang="en-GB" sz="2400"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Rectangle 3"/>
          <p:cNvSpPr/>
          <p:nvPr/>
        </p:nvSpPr>
        <p:spPr>
          <a:xfrm>
            <a:off x="476249" y="1027668"/>
            <a:ext cx="1133644" cy="646331"/>
          </a:xfrm>
          <a:prstGeom prst="rect">
            <a:avLst/>
          </a:prstGeom>
        </p:spPr>
        <p:txBody>
          <a:bodyPr wrap="none">
            <a:spAutoFit/>
          </a:bodyPr>
          <a:lstStyle/>
          <a:p>
            <a:r>
              <a:rPr lang="en-GB" sz="3600" b="1" dirty="0" smtClean="0">
                <a:latin typeface="Gotham Rounded Book"/>
              </a:rPr>
              <a:t>AO1</a:t>
            </a:r>
            <a:endParaRPr lang="en-GB" b="1" dirty="0">
              <a:latin typeface="Gotham Rounded Book"/>
            </a:endParaRPr>
          </a:p>
        </p:txBody>
      </p:sp>
    </p:spTree>
    <p:extLst>
      <p:ext uri="{BB962C8B-B14F-4D97-AF65-F5344CB8AC3E}">
        <p14:creationId xmlns:p14="http://schemas.microsoft.com/office/powerpoint/2010/main" val="1884533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264259" y="270935"/>
            <a:ext cx="2023533" cy="261610"/>
          </a:xfrm>
          <a:prstGeom prst="rect">
            <a:avLst/>
          </a:prstGeom>
          <a:noFill/>
        </p:spPr>
        <p:txBody>
          <a:bodyPr wrap="square" rtlCol="0">
            <a:spAutoFit/>
          </a:bodyPr>
          <a:lstStyle/>
          <a:p>
            <a:r>
              <a:rPr lang="en-US" sz="1100" dirty="0" smtClean="0">
                <a:solidFill>
                  <a:srgbClr val="A5A6A5"/>
                </a:solidFill>
                <a:latin typeface="Bliss-Light"/>
                <a:cs typeface="Bliss-Light"/>
              </a:rPr>
              <a:t>GCSE EXAM REFORM</a:t>
            </a:r>
            <a:endParaRPr lang="en-US" sz="1100" dirty="0">
              <a:solidFill>
                <a:srgbClr val="A5A6A5"/>
              </a:solidFill>
              <a:latin typeface="Bliss-Light"/>
              <a:cs typeface="Bliss-Light"/>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16</a:t>
            </a:fld>
            <a:endParaRPr lang="en-US" sz="1100" dirty="0">
              <a:solidFill>
                <a:srgbClr val="A5A6A5"/>
              </a:solidFill>
              <a:latin typeface="Bliss-Light"/>
              <a:cs typeface="Bliss-Light"/>
            </a:endParaRPr>
          </a:p>
        </p:txBody>
      </p:sp>
      <p:graphicFrame>
        <p:nvGraphicFramePr>
          <p:cNvPr id="3" name="Table 2"/>
          <p:cNvGraphicFramePr>
            <a:graphicFrameLocks noGrp="1"/>
          </p:cNvGraphicFramePr>
          <p:nvPr>
            <p:extLst>
              <p:ext uri="{D42A27DB-BD31-4B8C-83A1-F6EECF244321}">
                <p14:modId xmlns:p14="http://schemas.microsoft.com/office/powerpoint/2010/main" val="47207101"/>
              </p:ext>
            </p:extLst>
          </p:nvPr>
        </p:nvGraphicFramePr>
        <p:xfrm>
          <a:off x="361949" y="844550"/>
          <a:ext cx="8248650" cy="3840480"/>
        </p:xfrm>
        <a:graphic>
          <a:graphicData uri="http://schemas.openxmlformats.org/drawingml/2006/table">
            <a:tbl>
              <a:tblPr>
                <a:tableStyleId>{5C22544A-7EE6-4342-B048-85BDC9FD1C3A}</a:tableStyleId>
              </a:tblPr>
              <a:tblGrid>
                <a:gridCol w="5553440"/>
                <a:gridCol w="1347605"/>
                <a:gridCol w="1347605"/>
              </a:tblGrid>
              <a:tr h="32364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800" b="0" i="0" u="none" strike="noStrike" kern="1200" baseline="0" dirty="0" smtClean="0">
                        <a:solidFill>
                          <a:schemeClr val="dk1"/>
                        </a:solidFill>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GB" b="1" dirty="0" smtClean="0">
                          <a:latin typeface="Gotham Rounded Book"/>
                        </a:rPr>
                        <a:t>Weighting</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364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b="1" i="0" u="none" strike="noStrike" kern="1200" baseline="0" dirty="0" smtClean="0">
                          <a:solidFill>
                            <a:schemeClr val="dk1"/>
                          </a:solidFill>
                          <a:latin typeface="Gotham Rounded Book"/>
                          <a:ea typeface="+mn-ea"/>
                          <a:cs typeface="+mn-cs"/>
                        </a:rPr>
                        <a:t>Assessment Objectives </a:t>
                      </a:r>
                      <a:r>
                        <a:rPr lang="en-GB" sz="1800" b="0" i="0" u="none" strike="noStrike" kern="1200" baseline="0" dirty="0" smtClean="0">
                          <a:solidFill>
                            <a:schemeClr val="dk1"/>
                          </a:solidFill>
                          <a:latin typeface="Gotham Rounded Book"/>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b="1" dirty="0" smtClean="0">
                          <a:latin typeface="Gotham Rounded Book"/>
                        </a:rPr>
                        <a:t>Foundation</a:t>
                      </a:r>
                      <a:endParaRPr lang="en-GB" sz="1600"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b="1" dirty="0" smtClean="0">
                          <a:latin typeface="Gotham Rounded Book"/>
                        </a:rPr>
                        <a:t>Higher</a:t>
                      </a:r>
                      <a:endParaRPr lang="en-GB" sz="1600"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70587">
                <a:tc>
                  <a:txBody>
                    <a:bodyPr/>
                    <a:lstStyle/>
                    <a:p>
                      <a:r>
                        <a:rPr lang="en-GB" sz="1800" b="1" i="0" u="none" strike="noStrike" kern="1200" baseline="0" dirty="0" smtClean="0">
                          <a:solidFill>
                            <a:schemeClr val="dk1"/>
                          </a:solidFill>
                          <a:latin typeface="Gotham Rounded Book"/>
                          <a:ea typeface="+mn-ea"/>
                          <a:cs typeface="+mn-cs"/>
                        </a:rPr>
                        <a:t>Reason, interpret and communicate mathematically </a:t>
                      </a:r>
                    </a:p>
                    <a:p>
                      <a:r>
                        <a:rPr lang="en-GB" sz="1800" b="0" i="0" u="none" strike="noStrike" kern="1200" baseline="0" dirty="0" smtClean="0">
                          <a:solidFill>
                            <a:schemeClr val="dk1"/>
                          </a:solidFill>
                          <a:latin typeface="Gotham Rounded Book"/>
                          <a:ea typeface="+mn-ea"/>
                          <a:cs typeface="+mn-cs"/>
                        </a:rPr>
                        <a:t>Students should be able to: 	</a:t>
                      </a:r>
                    </a:p>
                    <a:p>
                      <a:pPr marL="152400" indent="-152400"/>
                      <a:r>
                        <a:rPr lang="en-GB" sz="1800" b="0" i="0" u="none" strike="noStrike" kern="1200" baseline="0" dirty="0" smtClean="0">
                          <a:solidFill>
                            <a:schemeClr val="dk1"/>
                          </a:solidFill>
                          <a:latin typeface="Gotham Rounded Book"/>
                          <a:ea typeface="+mn-ea"/>
                          <a:cs typeface="+mn-cs"/>
                        </a:rPr>
                        <a:t>• make deductions, inferences and draw conclusions from mathematical information 	</a:t>
                      </a:r>
                    </a:p>
                    <a:p>
                      <a:pPr marL="152400" indent="-152400"/>
                      <a:r>
                        <a:rPr lang="en-GB" sz="1800" b="0" i="0" u="none" strike="noStrike" kern="1200" baseline="0" dirty="0" smtClean="0">
                          <a:solidFill>
                            <a:schemeClr val="dk1"/>
                          </a:solidFill>
                          <a:latin typeface="Gotham Rounded Book"/>
                          <a:ea typeface="+mn-ea"/>
                          <a:cs typeface="+mn-cs"/>
                        </a:rPr>
                        <a:t>• construct chains of reasoning to achieve a given result </a:t>
                      </a:r>
                    </a:p>
                    <a:p>
                      <a:pPr marL="152400" indent="-152400"/>
                      <a:r>
                        <a:rPr lang="en-GB" sz="1800" b="0" i="0" u="none" strike="noStrike" kern="1200" baseline="0" dirty="0" smtClean="0">
                          <a:solidFill>
                            <a:schemeClr val="dk1"/>
                          </a:solidFill>
                          <a:latin typeface="Gotham Rounded Book"/>
                          <a:ea typeface="+mn-ea"/>
                          <a:cs typeface="+mn-cs"/>
                        </a:rPr>
                        <a:t>• interpret and communicate information accurately </a:t>
                      </a:r>
                    </a:p>
                    <a:p>
                      <a:pPr marL="152400" indent="-152400"/>
                      <a:r>
                        <a:rPr lang="en-GB" sz="1800" b="0" i="0" u="none" strike="noStrike" kern="1200" baseline="0" dirty="0" smtClean="0">
                          <a:solidFill>
                            <a:schemeClr val="dk1"/>
                          </a:solidFill>
                          <a:latin typeface="Gotham Rounded Book"/>
                          <a:ea typeface="+mn-ea"/>
                          <a:cs typeface="+mn-cs"/>
                        </a:rPr>
                        <a:t>• present arguments and proofs 		</a:t>
                      </a:r>
                    </a:p>
                    <a:p>
                      <a:pPr marL="152400" indent="-152400"/>
                      <a:r>
                        <a:rPr lang="en-GB" sz="1800" b="0" i="0" u="none" strike="noStrike" kern="1200" baseline="0" dirty="0" smtClean="0">
                          <a:solidFill>
                            <a:schemeClr val="dk1"/>
                          </a:solidFill>
                          <a:latin typeface="Gotham Rounded Book"/>
                          <a:ea typeface="+mn-ea"/>
                          <a:cs typeface="+mn-cs"/>
                        </a:rPr>
                        <a:t>• assess the validity of an argument and critically evaluate a given way of presenting information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500" dirty="0" smtClean="0">
                          <a:latin typeface="Gotham Rounded Book"/>
                        </a:rPr>
                        <a:t>25%</a:t>
                      </a:r>
                      <a:endParaRPr lang="en-GB" sz="2500"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2500" b="0" i="0" u="none" strike="noStrike" kern="1200" baseline="0" dirty="0" smtClean="0">
                          <a:solidFill>
                            <a:schemeClr val="dk1"/>
                          </a:solidFill>
                          <a:latin typeface="Gotham Rounded Book"/>
                          <a:ea typeface="+mn-ea"/>
                          <a:cs typeface="+mn-cs"/>
                        </a:rPr>
                        <a:t>30%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Rectangle 3"/>
          <p:cNvSpPr/>
          <p:nvPr/>
        </p:nvSpPr>
        <p:spPr>
          <a:xfrm>
            <a:off x="361948" y="4785836"/>
            <a:ext cx="8020051" cy="923330"/>
          </a:xfrm>
          <a:prstGeom prst="rect">
            <a:avLst/>
          </a:prstGeom>
        </p:spPr>
        <p:txBody>
          <a:bodyPr wrap="square">
            <a:spAutoFit/>
          </a:bodyPr>
          <a:lstStyle/>
          <a:p>
            <a:r>
              <a:rPr lang="en-GB" dirty="0">
                <a:latin typeface="Gotham Rounded Book"/>
              </a:rPr>
              <a:t>Where problems require candidates to ‘use and apply standard techniques’ or to independently ‘solve problems’ a proportion of those marks should be attributed to the corresponding Assessment Objective </a:t>
            </a:r>
          </a:p>
        </p:txBody>
      </p:sp>
      <p:sp>
        <p:nvSpPr>
          <p:cNvPr id="7" name="Rectangle 6"/>
          <p:cNvSpPr/>
          <p:nvPr/>
        </p:nvSpPr>
        <p:spPr>
          <a:xfrm>
            <a:off x="361949" y="578534"/>
            <a:ext cx="1133644" cy="646331"/>
          </a:xfrm>
          <a:prstGeom prst="rect">
            <a:avLst/>
          </a:prstGeom>
        </p:spPr>
        <p:txBody>
          <a:bodyPr wrap="none">
            <a:spAutoFit/>
          </a:bodyPr>
          <a:lstStyle/>
          <a:p>
            <a:r>
              <a:rPr lang="en-GB" sz="3600" b="1" dirty="0" smtClean="0">
                <a:latin typeface="Gotham Rounded Book"/>
              </a:rPr>
              <a:t>AO2</a:t>
            </a:r>
            <a:endParaRPr lang="en-GB" b="1" dirty="0">
              <a:latin typeface="Gotham Rounded Book"/>
            </a:endParaRPr>
          </a:p>
        </p:txBody>
      </p:sp>
    </p:spTree>
    <p:extLst>
      <p:ext uri="{BB962C8B-B14F-4D97-AF65-F5344CB8AC3E}">
        <p14:creationId xmlns:p14="http://schemas.microsoft.com/office/powerpoint/2010/main" val="5874994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17</a:t>
            </a:fld>
            <a:endParaRPr lang="en-US" sz="1100" dirty="0">
              <a:solidFill>
                <a:srgbClr val="A5A6A5"/>
              </a:solidFill>
              <a:latin typeface="Bliss-Light"/>
              <a:cs typeface="Bliss-Light"/>
            </a:endParaRPr>
          </a:p>
        </p:txBody>
      </p:sp>
      <p:graphicFrame>
        <p:nvGraphicFramePr>
          <p:cNvPr id="3" name="Table 2"/>
          <p:cNvGraphicFramePr>
            <a:graphicFrameLocks noGrp="1"/>
          </p:cNvGraphicFramePr>
          <p:nvPr>
            <p:extLst>
              <p:ext uri="{D42A27DB-BD31-4B8C-83A1-F6EECF244321}">
                <p14:modId xmlns:p14="http://schemas.microsoft.com/office/powerpoint/2010/main" val="2570360554"/>
              </p:ext>
            </p:extLst>
          </p:nvPr>
        </p:nvGraphicFramePr>
        <p:xfrm>
          <a:off x="476249" y="727710"/>
          <a:ext cx="8067675" cy="3977640"/>
        </p:xfrm>
        <a:graphic>
          <a:graphicData uri="http://schemas.openxmlformats.org/drawingml/2006/table">
            <a:tbl>
              <a:tblPr>
                <a:tableStyleId>{5C22544A-7EE6-4342-B048-85BDC9FD1C3A}</a:tableStyleId>
              </a:tblPr>
              <a:tblGrid>
                <a:gridCol w="5431597"/>
                <a:gridCol w="1318039"/>
                <a:gridCol w="1318039"/>
              </a:tblGrid>
              <a:tr h="34800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800" b="0" i="0" u="none" strike="noStrike" kern="1200" baseline="0" dirty="0" smtClean="0">
                        <a:solidFill>
                          <a:schemeClr val="dk1"/>
                        </a:solidFill>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GB" b="1" dirty="0" smtClean="0">
                          <a:latin typeface="Gotham Rounded Book"/>
                        </a:rPr>
                        <a:t>Weighting</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4800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b="1" i="0" u="none" strike="noStrike" kern="1200" baseline="0" dirty="0" smtClean="0">
                          <a:solidFill>
                            <a:schemeClr val="dk1"/>
                          </a:solidFill>
                          <a:latin typeface="Gotham Rounded Book"/>
                          <a:ea typeface="+mn-ea"/>
                          <a:cs typeface="+mn-cs"/>
                        </a:rPr>
                        <a:t>Assessment Objectives </a:t>
                      </a:r>
                      <a:r>
                        <a:rPr lang="en-GB" sz="1800" b="0" i="0" u="none" strike="noStrike" kern="1200" baseline="0" dirty="0" smtClean="0">
                          <a:solidFill>
                            <a:schemeClr val="dk1"/>
                          </a:solidFill>
                          <a:latin typeface="Gotham Rounded Book"/>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b="1" dirty="0" smtClean="0">
                          <a:latin typeface="Gotham Rounded Book"/>
                        </a:rPr>
                        <a:t>Foundation</a:t>
                      </a:r>
                      <a:endParaRPr lang="en-GB" sz="1600"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b="1" dirty="0" smtClean="0">
                          <a:latin typeface="Gotham Rounded Book"/>
                        </a:rPr>
                        <a:t>Higher</a:t>
                      </a:r>
                      <a:endParaRPr lang="en-GB" sz="1600"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34055">
                <a:tc>
                  <a:txBody>
                    <a:bodyPr/>
                    <a:lstStyle/>
                    <a:p>
                      <a:r>
                        <a:rPr lang="en-GB" sz="1800" b="1" i="0" u="none" strike="noStrike" kern="1200" baseline="0" dirty="0" smtClean="0">
                          <a:solidFill>
                            <a:schemeClr val="dk1"/>
                          </a:solidFill>
                          <a:latin typeface="Gotham Rounded Book"/>
                          <a:ea typeface="+mn-ea"/>
                          <a:cs typeface="+mn-cs"/>
                        </a:rPr>
                        <a:t>Solve problems within mathematics and in other contexts </a:t>
                      </a:r>
                    </a:p>
                    <a:p>
                      <a:r>
                        <a:rPr lang="en-GB" sz="1700" b="0" i="0" u="none" strike="noStrike" kern="1200" baseline="0" dirty="0" smtClean="0">
                          <a:solidFill>
                            <a:schemeClr val="dk1"/>
                          </a:solidFill>
                          <a:latin typeface="Gotham Rounded Book"/>
                          <a:ea typeface="+mn-ea"/>
                          <a:cs typeface="+mn-cs"/>
                        </a:rPr>
                        <a:t>Students should be able to: 	</a:t>
                      </a:r>
                    </a:p>
                    <a:p>
                      <a:pPr marL="142875" indent="-142875"/>
                      <a:r>
                        <a:rPr lang="en-GB" sz="1700" b="0" i="0" u="none" strike="noStrike" kern="1200" baseline="0" dirty="0" smtClean="0">
                          <a:solidFill>
                            <a:schemeClr val="dk1"/>
                          </a:solidFill>
                          <a:latin typeface="Gotham Rounded Book"/>
                          <a:ea typeface="+mn-ea"/>
                          <a:cs typeface="+mn-cs"/>
                        </a:rPr>
                        <a:t>• translate problems in mathematical or non-mathematical contexts into a process or a series of mathematical processes 	</a:t>
                      </a:r>
                    </a:p>
                    <a:p>
                      <a:pPr marL="142875" indent="-142875"/>
                      <a:r>
                        <a:rPr lang="en-GB" sz="1700" b="0" i="0" u="none" strike="noStrike" kern="1200" baseline="0" dirty="0" smtClean="0">
                          <a:solidFill>
                            <a:schemeClr val="dk1"/>
                          </a:solidFill>
                          <a:latin typeface="Gotham Rounded Book"/>
                          <a:ea typeface="+mn-ea"/>
                          <a:cs typeface="+mn-cs"/>
                        </a:rPr>
                        <a:t>• make and use connections between different parts of mathematics 	</a:t>
                      </a:r>
                    </a:p>
                    <a:p>
                      <a:pPr marL="142875" indent="-142875"/>
                      <a:r>
                        <a:rPr lang="en-GB" sz="1700" b="0" i="0" u="none" strike="noStrike" kern="1200" baseline="0" dirty="0" smtClean="0">
                          <a:solidFill>
                            <a:schemeClr val="dk1"/>
                          </a:solidFill>
                          <a:latin typeface="Gotham Rounded Book"/>
                          <a:ea typeface="+mn-ea"/>
                          <a:cs typeface="+mn-cs"/>
                        </a:rPr>
                        <a:t>• interpret results in the context of the given problem </a:t>
                      </a:r>
                    </a:p>
                    <a:p>
                      <a:pPr marL="142875" indent="-142875"/>
                      <a:r>
                        <a:rPr lang="en-GB" sz="1700" b="0" i="0" u="none" strike="noStrike" kern="1200" baseline="0" dirty="0" smtClean="0">
                          <a:solidFill>
                            <a:schemeClr val="dk1"/>
                          </a:solidFill>
                          <a:latin typeface="Gotham Rounded Book"/>
                          <a:ea typeface="+mn-ea"/>
                          <a:cs typeface="+mn-cs"/>
                        </a:rPr>
                        <a:t>• evaluate methods used and results obtained 	</a:t>
                      </a:r>
                    </a:p>
                    <a:p>
                      <a:pPr marL="142875" indent="-142875"/>
                      <a:r>
                        <a:rPr lang="en-GB" sz="1700" b="0" i="0" u="none" strike="noStrike" kern="1200" baseline="0" dirty="0" smtClean="0">
                          <a:solidFill>
                            <a:schemeClr val="dk1"/>
                          </a:solidFill>
                          <a:latin typeface="Gotham Rounded Book"/>
                          <a:ea typeface="+mn-ea"/>
                          <a:cs typeface="+mn-cs"/>
                        </a:rPr>
                        <a:t>• evaluate solutions to identify how they may have been affected by assumptions made </a:t>
                      </a:r>
                      <a:r>
                        <a:rPr lang="en-GB" sz="1800" b="0" i="0" u="none" strike="noStrike" kern="1200" baseline="0" dirty="0" smtClean="0">
                          <a:solidFill>
                            <a:schemeClr val="dk1"/>
                          </a:solidFill>
                          <a:latin typeface="Gotham Rounded Book"/>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smtClean="0">
                          <a:latin typeface="Gotham Rounded Book"/>
                        </a:rPr>
                        <a:t>25%</a:t>
                      </a:r>
                      <a:endParaRPr lang="en-GB" sz="2400"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smtClean="0">
                          <a:latin typeface="Gotham Rounded Book"/>
                        </a:rPr>
                        <a:t>30%</a:t>
                      </a:r>
                      <a:endParaRPr lang="en-GB" sz="2400"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Rectangle 3"/>
          <p:cNvSpPr/>
          <p:nvPr/>
        </p:nvSpPr>
        <p:spPr>
          <a:xfrm>
            <a:off x="361948" y="4762500"/>
            <a:ext cx="8181975" cy="923330"/>
          </a:xfrm>
          <a:prstGeom prst="rect">
            <a:avLst/>
          </a:prstGeom>
          <a:noFill/>
        </p:spPr>
        <p:txBody>
          <a:bodyPr wrap="square">
            <a:spAutoFit/>
          </a:bodyPr>
          <a:lstStyle/>
          <a:p>
            <a:r>
              <a:rPr lang="en-GB" dirty="0">
                <a:solidFill>
                  <a:schemeClr val="dk1"/>
                </a:solidFill>
                <a:latin typeface="Gotham Rounded Book"/>
              </a:rPr>
              <a:t>Where problems require candidates to ‘use and apply standard techniques’ or to ‘reason, interpret and communicate mathematically’ a proportion of those marks should be attributed to the corresponding Assessment Objective. 	</a:t>
            </a:r>
          </a:p>
        </p:txBody>
      </p:sp>
      <p:sp>
        <p:nvSpPr>
          <p:cNvPr id="7" name="Rectangle 6"/>
          <p:cNvSpPr/>
          <p:nvPr/>
        </p:nvSpPr>
        <p:spPr>
          <a:xfrm>
            <a:off x="476249" y="404544"/>
            <a:ext cx="1133644" cy="646331"/>
          </a:xfrm>
          <a:prstGeom prst="rect">
            <a:avLst/>
          </a:prstGeom>
        </p:spPr>
        <p:txBody>
          <a:bodyPr wrap="none">
            <a:spAutoFit/>
          </a:bodyPr>
          <a:lstStyle/>
          <a:p>
            <a:r>
              <a:rPr lang="en-GB" sz="3600" b="1" dirty="0" smtClean="0">
                <a:latin typeface="Gotham Rounded Book"/>
              </a:rPr>
              <a:t>AO3</a:t>
            </a:r>
            <a:endParaRPr lang="en-GB" b="1" dirty="0">
              <a:latin typeface="Gotham Rounded Book"/>
            </a:endParaRPr>
          </a:p>
        </p:txBody>
      </p:sp>
    </p:spTree>
    <p:extLst>
      <p:ext uri="{BB962C8B-B14F-4D97-AF65-F5344CB8AC3E}">
        <p14:creationId xmlns:p14="http://schemas.microsoft.com/office/powerpoint/2010/main" val="5874994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18</a:t>
            </a:fld>
            <a:endParaRPr lang="en-US" sz="1100" dirty="0">
              <a:solidFill>
                <a:srgbClr val="A5A6A5"/>
              </a:solidFill>
              <a:latin typeface="Bliss-Light"/>
              <a:cs typeface="Bliss-Light"/>
            </a:endParaRPr>
          </a:p>
        </p:txBody>
      </p:sp>
      <p:sp>
        <p:nvSpPr>
          <p:cNvPr id="7" name="TextBox 6"/>
          <p:cNvSpPr txBox="1"/>
          <p:nvPr/>
        </p:nvSpPr>
        <p:spPr>
          <a:xfrm>
            <a:off x="374798" y="168963"/>
            <a:ext cx="8610053" cy="954107"/>
          </a:xfrm>
          <a:prstGeom prst="rect">
            <a:avLst/>
          </a:prstGeom>
          <a:noFill/>
        </p:spPr>
        <p:txBody>
          <a:bodyPr wrap="square" rtlCol="0">
            <a:spAutoFit/>
          </a:bodyPr>
          <a:lstStyle/>
          <a:p>
            <a:pPr marL="285750" indent="-285750"/>
            <a:r>
              <a:rPr lang="en-GB" sz="2800" b="1" dirty="0" smtClean="0">
                <a:solidFill>
                  <a:srgbClr val="DF3C06"/>
                </a:solidFill>
                <a:latin typeface="Gotham Rounded Book"/>
              </a:rPr>
              <a:t>WJEC EDUQAS GCSE MATHEMATICS (9-1)</a:t>
            </a:r>
          </a:p>
          <a:p>
            <a:pPr marL="285750" indent="-285750"/>
            <a:r>
              <a:rPr lang="en-GB" sz="2800" b="1" smtClean="0">
                <a:solidFill>
                  <a:srgbClr val="DF3C06"/>
                </a:solidFill>
                <a:latin typeface="Gotham Rounded Book"/>
              </a:rPr>
              <a:t>(Draft)</a:t>
            </a:r>
            <a:endParaRPr lang="en-GB" sz="800" dirty="0" smtClean="0">
              <a:latin typeface="Gotham Rounded Book"/>
            </a:endParaRPr>
          </a:p>
        </p:txBody>
      </p:sp>
      <p:graphicFrame>
        <p:nvGraphicFramePr>
          <p:cNvPr id="8" name="Table 7"/>
          <p:cNvGraphicFramePr>
            <a:graphicFrameLocks noGrp="1"/>
          </p:cNvGraphicFramePr>
          <p:nvPr>
            <p:extLst>
              <p:ext uri="{D42A27DB-BD31-4B8C-83A1-F6EECF244321}">
                <p14:modId xmlns:p14="http://schemas.microsoft.com/office/powerpoint/2010/main" val="2697342191"/>
              </p:ext>
            </p:extLst>
          </p:nvPr>
        </p:nvGraphicFramePr>
        <p:xfrm>
          <a:off x="504826" y="1140113"/>
          <a:ext cx="7629524" cy="4553062"/>
        </p:xfrm>
        <a:graphic>
          <a:graphicData uri="http://schemas.openxmlformats.org/drawingml/2006/table">
            <a:tbl>
              <a:tblPr/>
              <a:tblGrid>
                <a:gridCol w="7629524"/>
              </a:tblGrid>
              <a:tr h="837850">
                <a:tc>
                  <a:txBody>
                    <a:bodyPr/>
                    <a:lstStyle/>
                    <a:p>
                      <a:pPr>
                        <a:spcAft>
                          <a:spcPts val="0"/>
                        </a:spcAft>
                        <a:tabLst>
                          <a:tab pos="2637155" algn="ctr"/>
                          <a:tab pos="5274310" algn="r"/>
                          <a:tab pos="457200" algn="l"/>
                        </a:tabLst>
                      </a:pPr>
                      <a:r>
                        <a:rPr lang="en-GB" sz="1800" b="1" dirty="0">
                          <a:effectLst/>
                          <a:latin typeface="Gotham Rounded Book"/>
                          <a:ea typeface="Times New Roman"/>
                          <a:cs typeface="Arial"/>
                        </a:rPr>
                        <a:t>Component 1: Non-calculator Mathematics</a:t>
                      </a:r>
                      <a:endParaRPr lang="en-GB" sz="1800" dirty="0">
                        <a:effectLst/>
                        <a:latin typeface="Gotham Rounded Book"/>
                        <a:ea typeface="Times New Roman"/>
                        <a:cs typeface="Times New Roman"/>
                      </a:endParaRPr>
                    </a:p>
                    <a:p>
                      <a:pPr>
                        <a:spcAft>
                          <a:spcPts val="0"/>
                        </a:spcAft>
                        <a:tabLst>
                          <a:tab pos="2637155" algn="ctr"/>
                          <a:tab pos="5274310" algn="r"/>
                          <a:tab pos="457200" algn="l"/>
                        </a:tabLst>
                      </a:pPr>
                      <a:r>
                        <a:rPr lang="en-GB" sz="1800" b="1" dirty="0">
                          <a:effectLst/>
                          <a:latin typeface="Gotham Rounded Book"/>
                          <a:ea typeface="Times New Roman"/>
                          <a:cs typeface="Arial"/>
                        </a:rPr>
                        <a:t>Written examination: </a:t>
                      </a:r>
                      <a:r>
                        <a:rPr lang="en-US" sz="1800" b="1" dirty="0">
                          <a:effectLst/>
                          <a:latin typeface="Gotham Rounded Book"/>
                          <a:ea typeface="Times New Roman"/>
                          <a:cs typeface="Arial"/>
                        </a:rPr>
                        <a:t>2 hours 15 minutes (120 marks)</a:t>
                      </a:r>
                      <a:endParaRPr lang="en-GB" sz="1800" dirty="0">
                        <a:effectLst/>
                        <a:latin typeface="Gotham Rounded Book"/>
                        <a:ea typeface="Times New Roman"/>
                        <a:cs typeface="Times New Roman"/>
                      </a:endParaRPr>
                    </a:p>
                    <a:p>
                      <a:pPr>
                        <a:spcAft>
                          <a:spcPts val="0"/>
                        </a:spcAft>
                        <a:tabLst>
                          <a:tab pos="2637155" algn="ctr"/>
                          <a:tab pos="5274310" algn="r"/>
                          <a:tab pos="457200" algn="l"/>
                        </a:tabLst>
                      </a:pPr>
                      <a:r>
                        <a:rPr lang="en-GB" sz="1800" b="1" dirty="0">
                          <a:effectLst/>
                          <a:latin typeface="Gotham Rounded Book"/>
                          <a:ea typeface="Times New Roman"/>
                          <a:cs typeface="Arial"/>
                        </a:rPr>
                        <a:t>50% of qualification</a:t>
                      </a:r>
                      <a:endParaRPr lang="en-GB" sz="1800" dirty="0">
                        <a:effectLst/>
                        <a:latin typeface="Gotham Rounded Book"/>
                        <a:ea typeface="Times New Roman"/>
                        <a:cs typeface="Times New Roman"/>
                      </a:endParaRPr>
                    </a:p>
                  </a:txBody>
                  <a:tcPr marL="73025" marR="73025" marT="18415" marB="1841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1402192">
                <a:tc>
                  <a:txBody>
                    <a:bodyPr/>
                    <a:lstStyle/>
                    <a:p>
                      <a:pPr>
                        <a:spcAft>
                          <a:spcPts val="0"/>
                        </a:spcAft>
                      </a:pPr>
                      <a:endParaRPr lang="en-GB" sz="1050" dirty="0">
                        <a:effectLst/>
                        <a:latin typeface="Gotham Rounded Book"/>
                        <a:ea typeface="Times New Roman"/>
                        <a:cs typeface="Times New Roman"/>
                      </a:endParaRPr>
                    </a:p>
                    <a:p>
                      <a:pPr>
                        <a:spcAft>
                          <a:spcPts val="0"/>
                        </a:spcAft>
                      </a:pPr>
                      <a:r>
                        <a:rPr lang="en-GB" sz="1400" dirty="0">
                          <a:effectLst/>
                          <a:latin typeface="Gotham Rounded Book"/>
                          <a:ea typeface="Times New Roman"/>
                          <a:cs typeface="Arial"/>
                        </a:rPr>
                        <a:t>The written paper for each tier will comprise a number of short and longer, both structured and unstructured questions which may be set on any part of the subject content of the specification. </a:t>
                      </a:r>
                      <a:endParaRPr lang="en-GB" sz="1400" dirty="0">
                        <a:effectLst/>
                        <a:latin typeface="Gotham Rounded Book"/>
                        <a:ea typeface="Times New Roman"/>
                        <a:cs typeface="Times New Roman"/>
                      </a:endParaRPr>
                    </a:p>
                    <a:p>
                      <a:pPr>
                        <a:spcAft>
                          <a:spcPts val="0"/>
                        </a:spcAft>
                      </a:pPr>
                      <a:r>
                        <a:rPr lang="en-GB" sz="1400" dirty="0">
                          <a:effectLst/>
                          <a:latin typeface="Gotham Rounded Book"/>
                          <a:ea typeface="Times New Roman"/>
                          <a:cs typeface="Arial"/>
                        </a:rPr>
                        <a:t>A significant number of questions will assess learners’ understanding of more than one topic from the subject content. </a:t>
                      </a:r>
                      <a:endParaRPr lang="en-GB" sz="1400" dirty="0">
                        <a:effectLst/>
                        <a:latin typeface="Gotham Rounded Book"/>
                        <a:ea typeface="Times New Roman"/>
                        <a:cs typeface="Times New Roman"/>
                      </a:endParaRPr>
                    </a:p>
                    <a:p>
                      <a:pPr>
                        <a:spcAft>
                          <a:spcPts val="0"/>
                        </a:spcAft>
                      </a:pPr>
                      <a:r>
                        <a:rPr lang="en-GB" sz="1400" dirty="0">
                          <a:effectLst/>
                          <a:latin typeface="Gotham Rounded Book"/>
                          <a:ea typeface="Times New Roman"/>
                          <a:cs typeface="Arial"/>
                        </a:rPr>
                        <a:t>A calculator will </a:t>
                      </a:r>
                      <a:r>
                        <a:rPr lang="en-GB" sz="1400" b="1" dirty="0">
                          <a:effectLst/>
                          <a:latin typeface="Gotham Rounded Book"/>
                          <a:ea typeface="Times New Roman"/>
                          <a:cs typeface="Arial"/>
                        </a:rPr>
                        <a:t>not</a:t>
                      </a:r>
                      <a:r>
                        <a:rPr lang="en-GB" sz="1400" dirty="0">
                          <a:effectLst/>
                          <a:latin typeface="Gotham Rounded Book"/>
                          <a:ea typeface="Times New Roman"/>
                          <a:cs typeface="Arial"/>
                        </a:rPr>
                        <a:t> be allowed in this paper.</a:t>
                      </a:r>
                      <a:endParaRPr lang="en-GB" sz="1400" dirty="0">
                        <a:effectLst/>
                        <a:latin typeface="Gotham Rounded Book"/>
                        <a:ea typeface="Times New Roman"/>
                        <a:cs typeface="Times New Roman"/>
                      </a:endParaRPr>
                    </a:p>
                    <a:p>
                      <a:pPr>
                        <a:spcAft>
                          <a:spcPts val="0"/>
                        </a:spcAft>
                      </a:pPr>
                      <a:r>
                        <a:rPr lang="en-GB" sz="1100" dirty="0">
                          <a:effectLst/>
                          <a:latin typeface="Gotham Rounded Book"/>
                          <a:ea typeface="Times New Roman"/>
                          <a:cs typeface="Arial"/>
                        </a:rPr>
                        <a:t> </a:t>
                      </a:r>
                      <a:endParaRPr lang="en-GB" sz="1100" dirty="0">
                        <a:effectLst/>
                        <a:latin typeface="Gotham Rounded Book"/>
                        <a:ea typeface="Times New Roman"/>
                        <a:cs typeface="Times New Roman"/>
                      </a:endParaRPr>
                    </a:p>
                  </a:txBody>
                  <a:tcPr marL="73025" marR="73025" marT="18415" marB="1841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7850">
                <a:tc>
                  <a:txBody>
                    <a:bodyPr/>
                    <a:lstStyle/>
                    <a:p>
                      <a:pPr marL="0" algn="l" defTabSz="457200" rtl="0" eaLnBrk="1" latinLnBrk="0" hangingPunct="1">
                        <a:spcAft>
                          <a:spcPts val="0"/>
                        </a:spcAft>
                        <a:tabLst>
                          <a:tab pos="2637155" algn="ctr"/>
                          <a:tab pos="5274310" algn="r"/>
                          <a:tab pos="457200" algn="l"/>
                        </a:tabLst>
                      </a:pPr>
                      <a:r>
                        <a:rPr lang="en-GB" sz="1800" b="1" kern="1200" dirty="0">
                          <a:solidFill>
                            <a:schemeClr val="tx1"/>
                          </a:solidFill>
                          <a:effectLst/>
                          <a:latin typeface="Gotham Rounded Book"/>
                          <a:ea typeface="Times New Roman"/>
                          <a:cs typeface="Arial"/>
                        </a:rPr>
                        <a:t>Component 2: Calculator-allowed Mathematics</a:t>
                      </a:r>
                    </a:p>
                    <a:p>
                      <a:pPr marL="0" algn="l" defTabSz="457200" rtl="0" eaLnBrk="1" latinLnBrk="0" hangingPunct="1">
                        <a:spcAft>
                          <a:spcPts val="0"/>
                        </a:spcAft>
                        <a:tabLst>
                          <a:tab pos="2637155" algn="ctr"/>
                          <a:tab pos="5274310" algn="r"/>
                          <a:tab pos="457200" algn="l"/>
                        </a:tabLst>
                      </a:pPr>
                      <a:r>
                        <a:rPr lang="en-GB" sz="1800" b="1" kern="1200" dirty="0">
                          <a:solidFill>
                            <a:schemeClr val="tx1"/>
                          </a:solidFill>
                          <a:effectLst/>
                          <a:latin typeface="Gotham Rounded Book"/>
                          <a:ea typeface="Times New Roman"/>
                          <a:cs typeface="Arial"/>
                        </a:rPr>
                        <a:t>Written examination: </a:t>
                      </a:r>
                      <a:r>
                        <a:rPr lang="en-US" sz="1800" b="1" kern="1200" dirty="0">
                          <a:solidFill>
                            <a:schemeClr val="tx1"/>
                          </a:solidFill>
                          <a:effectLst/>
                          <a:latin typeface="Gotham Rounded Book"/>
                          <a:ea typeface="Times New Roman"/>
                          <a:cs typeface="Arial"/>
                        </a:rPr>
                        <a:t>2 hours 15 minutes (120 marks)</a:t>
                      </a:r>
                      <a:endParaRPr lang="en-GB" sz="1800" b="1" kern="1200" dirty="0">
                        <a:solidFill>
                          <a:schemeClr val="tx1"/>
                        </a:solidFill>
                        <a:effectLst/>
                        <a:latin typeface="Gotham Rounded Book"/>
                        <a:ea typeface="Times New Roman"/>
                        <a:cs typeface="Arial"/>
                      </a:endParaRPr>
                    </a:p>
                    <a:p>
                      <a:pPr marL="0" algn="l" defTabSz="457200" rtl="0" eaLnBrk="1" latinLnBrk="0" hangingPunct="1">
                        <a:spcAft>
                          <a:spcPts val="0"/>
                        </a:spcAft>
                        <a:tabLst>
                          <a:tab pos="2637155" algn="ctr"/>
                          <a:tab pos="5274310" algn="r"/>
                          <a:tab pos="457200" algn="l"/>
                        </a:tabLst>
                      </a:pPr>
                      <a:r>
                        <a:rPr lang="en-GB" sz="1800" b="1" kern="1200" dirty="0">
                          <a:solidFill>
                            <a:schemeClr val="tx1"/>
                          </a:solidFill>
                          <a:effectLst/>
                          <a:latin typeface="Gotham Rounded Book"/>
                          <a:ea typeface="Times New Roman"/>
                          <a:cs typeface="Arial"/>
                        </a:rPr>
                        <a:t>50% of qualification</a:t>
                      </a:r>
                    </a:p>
                  </a:txBody>
                  <a:tcPr marL="73025" marR="73025" marT="18415" marB="1841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r>
              <a:tr h="1402192">
                <a:tc>
                  <a:txBody>
                    <a:bodyPr/>
                    <a:lstStyle/>
                    <a:p>
                      <a:pPr>
                        <a:spcAft>
                          <a:spcPts val="0"/>
                        </a:spcAft>
                      </a:pPr>
                      <a:r>
                        <a:rPr lang="en-GB" sz="1100" dirty="0">
                          <a:effectLst/>
                          <a:latin typeface="Gotham Rounded Book"/>
                          <a:ea typeface="Times New Roman"/>
                          <a:cs typeface="Arial"/>
                        </a:rPr>
                        <a:t> </a:t>
                      </a:r>
                      <a:endParaRPr lang="en-GB" sz="1100" dirty="0">
                        <a:effectLst/>
                        <a:latin typeface="Gotham Rounded Book"/>
                        <a:ea typeface="Times New Roman"/>
                        <a:cs typeface="Times New Roman"/>
                      </a:endParaRPr>
                    </a:p>
                    <a:p>
                      <a:pPr>
                        <a:spcAft>
                          <a:spcPts val="0"/>
                        </a:spcAft>
                      </a:pPr>
                      <a:r>
                        <a:rPr lang="en-GB" sz="1400" dirty="0">
                          <a:effectLst/>
                          <a:latin typeface="Gotham Rounded Book"/>
                          <a:ea typeface="Times New Roman"/>
                          <a:cs typeface="Arial"/>
                        </a:rPr>
                        <a:t>The written paper for each tier will comprise a number of short and longer, both structured and unstructured questions which may be set on any part of the subject content of the specification. </a:t>
                      </a:r>
                      <a:endParaRPr lang="en-GB" sz="1400" dirty="0">
                        <a:effectLst/>
                        <a:latin typeface="Gotham Rounded Book"/>
                        <a:ea typeface="Times New Roman"/>
                        <a:cs typeface="Times New Roman"/>
                      </a:endParaRPr>
                    </a:p>
                    <a:p>
                      <a:pPr>
                        <a:spcAft>
                          <a:spcPts val="0"/>
                        </a:spcAft>
                      </a:pPr>
                      <a:r>
                        <a:rPr lang="en-GB" sz="1400" dirty="0">
                          <a:effectLst/>
                          <a:latin typeface="Gotham Rounded Book"/>
                          <a:ea typeface="Times New Roman"/>
                          <a:cs typeface="Arial"/>
                        </a:rPr>
                        <a:t>A significant number of questions will assess learners’ understanding of more than one topic from the subject content. </a:t>
                      </a:r>
                      <a:endParaRPr lang="en-GB" sz="1400" dirty="0">
                        <a:effectLst/>
                        <a:latin typeface="Gotham Rounded Book"/>
                        <a:ea typeface="Times New Roman"/>
                        <a:cs typeface="Times New Roman"/>
                      </a:endParaRPr>
                    </a:p>
                    <a:p>
                      <a:pPr>
                        <a:spcAft>
                          <a:spcPts val="0"/>
                        </a:spcAft>
                      </a:pPr>
                      <a:r>
                        <a:rPr lang="en-GB" sz="1400" dirty="0">
                          <a:effectLst/>
                          <a:latin typeface="Gotham Rounded Book"/>
                          <a:ea typeface="Times New Roman"/>
                          <a:cs typeface="Arial"/>
                        </a:rPr>
                        <a:t>A calculator will be allowed in this paper</a:t>
                      </a:r>
                      <a:r>
                        <a:rPr lang="en-GB" sz="1400" dirty="0" smtClean="0">
                          <a:effectLst/>
                          <a:latin typeface="Gotham Rounded Book"/>
                          <a:ea typeface="Times New Roman"/>
                          <a:cs typeface="Arial"/>
                        </a:rPr>
                        <a:t>.</a:t>
                      </a:r>
                      <a:endParaRPr lang="en-GB" sz="1400" dirty="0">
                        <a:effectLst/>
                        <a:latin typeface="Gotham Rounded Book"/>
                        <a:ea typeface="Times New Roman"/>
                        <a:cs typeface="Times New Roman"/>
                      </a:endParaRPr>
                    </a:p>
                  </a:txBody>
                  <a:tcPr marL="73025" marR="73025" marT="18415" marB="1841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478737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duqas_Powerpoint_Templates_for PPT-1.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19" y="0"/>
            <a:ext cx="9144000" cy="6858000"/>
          </a:xfrm>
          <a:prstGeom prst="rect">
            <a:avLst/>
          </a:prstGeom>
        </p:spPr>
      </p:pic>
      <p:sp>
        <p:nvSpPr>
          <p:cNvPr id="7" name="TextBox 6"/>
          <p:cNvSpPr txBox="1"/>
          <p:nvPr/>
        </p:nvSpPr>
        <p:spPr>
          <a:xfrm>
            <a:off x="367639" y="727075"/>
            <a:ext cx="8100085" cy="1027974"/>
          </a:xfrm>
          <a:prstGeom prst="rect">
            <a:avLst/>
          </a:prstGeom>
          <a:noFill/>
        </p:spPr>
        <p:txBody>
          <a:bodyPr wrap="square" rtlCol="0">
            <a:spAutoFit/>
          </a:bodyPr>
          <a:lstStyle/>
          <a:p>
            <a:pPr>
              <a:lnSpc>
                <a:spcPct val="80000"/>
              </a:lnSpc>
            </a:pPr>
            <a:r>
              <a:rPr lang="en-US" sz="4000" kern="1100" spc="-30" dirty="0" smtClean="0">
                <a:solidFill>
                  <a:schemeClr val="bg1"/>
                </a:solidFill>
                <a:latin typeface="Gotham Rounded Book"/>
                <a:cs typeface="Gotham Rounded Book"/>
              </a:rPr>
              <a:t>AS and A level Mathematics</a:t>
            </a:r>
          </a:p>
          <a:p>
            <a:pPr>
              <a:lnSpc>
                <a:spcPct val="80000"/>
              </a:lnSpc>
              <a:spcAft>
                <a:spcPts val="1200"/>
              </a:spcAft>
            </a:pPr>
            <a:r>
              <a:rPr lang="en-US" sz="3600" kern="1100" spc="-30" dirty="0" smtClean="0">
                <a:solidFill>
                  <a:srgbClr val="F7B385"/>
                </a:solidFill>
                <a:latin typeface="Gotham Rounded Book"/>
                <a:cs typeface="Gotham Rounded Book"/>
              </a:rPr>
              <a:t>First teaching September 2016</a:t>
            </a:r>
          </a:p>
        </p:txBody>
      </p:sp>
    </p:spTree>
    <p:extLst>
      <p:ext uri="{BB962C8B-B14F-4D97-AF65-F5344CB8AC3E}">
        <p14:creationId xmlns:p14="http://schemas.microsoft.com/office/powerpoint/2010/main" val="2301786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350348" y="1132595"/>
            <a:ext cx="8507901" cy="3970318"/>
          </a:xfrm>
          <a:prstGeom prst="rect">
            <a:avLst/>
          </a:prstGeom>
          <a:noFill/>
        </p:spPr>
        <p:txBody>
          <a:bodyPr wrap="square" rtlCol="0">
            <a:spAutoFit/>
          </a:bodyPr>
          <a:lstStyle/>
          <a:p>
            <a:pPr marL="285750" indent="-285750">
              <a:buFont typeface="Arial" panose="020B0604020202020204" pitchFamily="34" charset="0"/>
              <a:buChar char="•"/>
            </a:pPr>
            <a:endParaRPr lang="en-GB" baseline="30000" dirty="0" smtClean="0">
              <a:solidFill>
                <a:prstClr val="black">
                  <a:lumMod val="50000"/>
                  <a:lumOff val="50000"/>
                </a:prstClr>
              </a:solidFill>
              <a:latin typeface="Gotham Rounded Book"/>
              <a:cs typeface="Bliss-Light"/>
            </a:endParaRPr>
          </a:p>
          <a:p>
            <a:r>
              <a:rPr lang="en-GB" sz="3200" baseline="30000" dirty="0">
                <a:latin typeface="Gotham Rounded Book"/>
                <a:cs typeface="Bliss-Light"/>
              </a:rPr>
              <a:t>•</a:t>
            </a:r>
            <a:r>
              <a:rPr lang="en-GB" sz="3600" baseline="30000" dirty="0">
                <a:latin typeface="Gotham Rounded Book"/>
                <a:cs typeface="Bliss-Light"/>
              </a:rPr>
              <a:t>	Overview of the new GCSE (9-1) Mathematics qualification and what the implications are for teachers and </a:t>
            </a:r>
            <a:r>
              <a:rPr lang="en-GB" sz="3600" baseline="30000" dirty="0" smtClean="0">
                <a:latin typeface="Gotham Rounded Book"/>
                <a:cs typeface="Bliss-Light"/>
              </a:rPr>
              <a:t>learners</a:t>
            </a:r>
          </a:p>
          <a:p>
            <a:endParaRPr lang="en-GB" sz="3600" baseline="30000" dirty="0">
              <a:latin typeface="Gotham Rounded Book"/>
              <a:cs typeface="Bliss-Light"/>
            </a:endParaRPr>
          </a:p>
          <a:p>
            <a:r>
              <a:rPr lang="en-GB" sz="3600" baseline="30000" dirty="0">
                <a:latin typeface="Gotham Rounded Book"/>
                <a:cs typeface="Bliss-Light"/>
              </a:rPr>
              <a:t>•	Overview of the A level Mathematics reforms for first teaching from September </a:t>
            </a:r>
            <a:r>
              <a:rPr lang="en-GB" sz="3600" baseline="30000" dirty="0" smtClean="0">
                <a:latin typeface="Gotham Rounded Book"/>
                <a:cs typeface="Bliss-Light"/>
              </a:rPr>
              <a:t>2016</a:t>
            </a:r>
          </a:p>
          <a:p>
            <a:endParaRPr lang="en-GB" sz="3600" baseline="30000" dirty="0">
              <a:latin typeface="Gotham Rounded Book"/>
              <a:cs typeface="Bliss-Light"/>
            </a:endParaRPr>
          </a:p>
          <a:p>
            <a:r>
              <a:rPr lang="en-GB" sz="3600" baseline="30000" dirty="0">
                <a:latin typeface="Gotham Rounded Book"/>
                <a:cs typeface="Bliss-Light"/>
              </a:rPr>
              <a:t>•	Overview of the new Core Mathematics suite of qualifications aimed to widen post-16 participation in mathematics </a:t>
            </a:r>
          </a:p>
        </p:txBody>
      </p:sp>
    </p:spTree>
    <p:extLst>
      <p:ext uri="{BB962C8B-B14F-4D97-AF65-F5344CB8AC3E}">
        <p14:creationId xmlns:p14="http://schemas.microsoft.com/office/powerpoint/2010/main" val="666904614"/>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20</a:t>
            </a:fld>
            <a:endParaRPr lang="en-US" sz="1100" dirty="0">
              <a:solidFill>
                <a:srgbClr val="A5A6A5"/>
              </a:solidFill>
              <a:latin typeface="Bliss-Light"/>
              <a:cs typeface="Bliss-Light"/>
            </a:endParaRPr>
          </a:p>
        </p:txBody>
      </p:sp>
      <p:sp>
        <p:nvSpPr>
          <p:cNvPr id="7" name="TextBox 6"/>
          <p:cNvSpPr txBox="1"/>
          <p:nvPr/>
        </p:nvSpPr>
        <p:spPr>
          <a:xfrm>
            <a:off x="237473" y="401740"/>
            <a:ext cx="8610053" cy="3077766"/>
          </a:xfrm>
          <a:prstGeom prst="rect">
            <a:avLst/>
          </a:prstGeom>
          <a:noFill/>
        </p:spPr>
        <p:txBody>
          <a:bodyPr wrap="square" rtlCol="0">
            <a:spAutoFit/>
          </a:bodyPr>
          <a:lstStyle/>
          <a:p>
            <a:pPr marL="285750" indent="-285750">
              <a:lnSpc>
                <a:spcPct val="150000"/>
              </a:lnSpc>
            </a:pPr>
            <a:r>
              <a:rPr lang="en-GB" sz="3400" b="1" dirty="0" err="1" smtClean="0">
                <a:solidFill>
                  <a:srgbClr val="DF3C06"/>
                </a:solidFill>
                <a:latin typeface="Gotham Rounded Book"/>
              </a:rPr>
              <a:t>Develpoments</a:t>
            </a:r>
            <a:endParaRPr lang="en-GB" sz="3400" b="1" dirty="0" smtClean="0">
              <a:solidFill>
                <a:srgbClr val="DF3C06"/>
              </a:solidFill>
              <a:latin typeface="Gotham Rounded Book"/>
            </a:endParaRPr>
          </a:p>
          <a:p>
            <a:pPr marL="285750" indent="-285750">
              <a:lnSpc>
                <a:spcPct val="150000"/>
              </a:lnSpc>
            </a:pPr>
            <a:endParaRPr lang="en-GB" sz="200" dirty="0" smtClean="0">
              <a:latin typeface="Gotham Rounded Book"/>
            </a:endParaRPr>
          </a:p>
          <a:p>
            <a:pPr marL="285750" indent="-285750">
              <a:buFont typeface="Arial"/>
              <a:buChar char="•"/>
            </a:pPr>
            <a:r>
              <a:rPr lang="en-US" sz="2800" dirty="0" smtClean="0">
                <a:latin typeface="Gotham Rounded Book"/>
              </a:rPr>
              <a:t>Still awaiting feedback from the DfE consultation following the </a:t>
            </a:r>
            <a:r>
              <a:rPr lang="en-GB" sz="2800" dirty="0" smtClean="0">
                <a:latin typeface="Gotham Rounded Book"/>
              </a:rPr>
              <a:t>publication </a:t>
            </a:r>
            <a:r>
              <a:rPr lang="en-GB" sz="2800" dirty="0">
                <a:latin typeface="Gotham Rounded Book"/>
              </a:rPr>
              <a:t>of </a:t>
            </a:r>
            <a:r>
              <a:rPr lang="en-GB" sz="2800" dirty="0" smtClean="0">
                <a:latin typeface="Gotham Rounded Book"/>
              </a:rPr>
              <a:t>ALCAB’s review of the</a:t>
            </a:r>
          </a:p>
          <a:p>
            <a:r>
              <a:rPr lang="en-GB" sz="2800" dirty="0" smtClean="0">
                <a:latin typeface="Gotham Rounded Book"/>
              </a:rPr>
              <a:t>                                                     content </a:t>
            </a:r>
            <a:r>
              <a:rPr lang="en-GB" sz="2800" dirty="0">
                <a:latin typeface="Gotham Rounded Book"/>
              </a:rPr>
              <a:t>of A </a:t>
            </a:r>
            <a:r>
              <a:rPr lang="en-GB" sz="2800" dirty="0" smtClean="0">
                <a:latin typeface="Gotham Rounded Book"/>
              </a:rPr>
              <a:t>level</a:t>
            </a:r>
          </a:p>
          <a:p>
            <a:r>
              <a:rPr lang="en-GB" sz="2800" dirty="0">
                <a:latin typeface="Gotham Rounded Book"/>
              </a:rPr>
              <a:t> </a:t>
            </a:r>
            <a:r>
              <a:rPr lang="en-GB" sz="2800" dirty="0" smtClean="0">
                <a:latin typeface="Gotham Rounded Book"/>
              </a:rPr>
              <a:t>                                                    Mathematics.</a:t>
            </a:r>
            <a:endParaRPr lang="en-US" sz="2800" dirty="0">
              <a:latin typeface="Gotham Rounded Book"/>
            </a:endParaRPr>
          </a:p>
          <a:p>
            <a:endParaRPr lang="en-US" sz="2800" dirty="0" smtClean="0">
              <a:latin typeface="Gotham Rounded Book"/>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942" t="13190" r="9719" b="4918"/>
          <a:stretch/>
        </p:blipFill>
        <p:spPr bwMode="auto">
          <a:xfrm>
            <a:off x="439690" y="2285997"/>
            <a:ext cx="4798286" cy="3912781"/>
          </a:xfrm>
          <a:prstGeom prst="rect">
            <a:avLst/>
          </a:prstGeom>
          <a:noFill/>
          <a:ln w="127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336561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duqas_Powerpoint_Templates_for PPT-1.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319" y="0"/>
            <a:ext cx="9144000" cy="6858000"/>
          </a:xfrm>
          <a:prstGeom prst="rect">
            <a:avLst/>
          </a:prstGeom>
        </p:spPr>
      </p:pic>
      <p:sp>
        <p:nvSpPr>
          <p:cNvPr id="7" name="TextBox 6"/>
          <p:cNvSpPr txBox="1"/>
          <p:nvPr/>
        </p:nvSpPr>
        <p:spPr>
          <a:xfrm>
            <a:off x="367639" y="727075"/>
            <a:ext cx="8100085" cy="1027974"/>
          </a:xfrm>
          <a:prstGeom prst="rect">
            <a:avLst/>
          </a:prstGeom>
          <a:noFill/>
        </p:spPr>
        <p:txBody>
          <a:bodyPr wrap="square" rtlCol="0">
            <a:spAutoFit/>
          </a:bodyPr>
          <a:lstStyle/>
          <a:p>
            <a:pPr>
              <a:lnSpc>
                <a:spcPct val="80000"/>
              </a:lnSpc>
            </a:pPr>
            <a:r>
              <a:rPr lang="en-US" sz="4000" kern="1100" spc="-30" dirty="0" smtClean="0">
                <a:solidFill>
                  <a:schemeClr val="bg1"/>
                </a:solidFill>
                <a:latin typeface="Gotham Rounded Book"/>
                <a:cs typeface="Gotham Rounded Book"/>
              </a:rPr>
              <a:t>Core Mathematics</a:t>
            </a:r>
          </a:p>
          <a:p>
            <a:pPr>
              <a:lnSpc>
                <a:spcPct val="80000"/>
              </a:lnSpc>
              <a:spcAft>
                <a:spcPts val="1200"/>
              </a:spcAft>
            </a:pPr>
            <a:r>
              <a:rPr lang="en-US" sz="3600" kern="1100" spc="-30" dirty="0" smtClean="0">
                <a:solidFill>
                  <a:srgbClr val="F7B385"/>
                </a:solidFill>
                <a:latin typeface="Gotham Rounded Book"/>
                <a:cs typeface="Gotham Rounded Book"/>
              </a:rPr>
              <a:t>First teaching September 2014</a:t>
            </a:r>
          </a:p>
        </p:txBody>
      </p:sp>
    </p:spTree>
    <p:extLst>
      <p:ext uri="{BB962C8B-B14F-4D97-AF65-F5344CB8AC3E}">
        <p14:creationId xmlns:p14="http://schemas.microsoft.com/office/powerpoint/2010/main" val="35136545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22</a:t>
            </a:fld>
            <a:endParaRPr lang="en-US" sz="1100" dirty="0">
              <a:solidFill>
                <a:srgbClr val="A5A6A5"/>
              </a:solidFill>
              <a:latin typeface="Bliss-Light"/>
              <a:cs typeface="Bliss-Light"/>
            </a:endParaRPr>
          </a:p>
        </p:txBody>
      </p:sp>
      <p:sp>
        <p:nvSpPr>
          <p:cNvPr id="7" name="TextBox 6"/>
          <p:cNvSpPr txBox="1"/>
          <p:nvPr/>
        </p:nvSpPr>
        <p:spPr>
          <a:xfrm>
            <a:off x="237475" y="290396"/>
            <a:ext cx="8610053" cy="5401479"/>
          </a:xfrm>
          <a:prstGeom prst="rect">
            <a:avLst/>
          </a:prstGeom>
          <a:noFill/>
        </p:spPr>
        <p:txBody>
          <a:bodyPr wrap="square" rtlCol="0">
            <a:spAutoFit/>
          </a:bodyPr>
          <a:lstStyle/>
          <a:p>
            <a:pPr marL="285750" indent="-285750">
              <a:lnSpc>
                <a:spcPct val="150000"/>
              </a:lnSpc>
            </a:pPr>
            <a:r>
              <a:rPr lang="en-GB" sz="3400" b="1" dirty="0" smtClean="0">
                <a:solidFill>
                  <a:srgbClr val="DF3C06"/>
                </a:solidFill>
                <a:latin typeface="Gotham Rounded Book"/>
              </a:rPr>
              <a:t>Background</a:t>
            </a:r>
          </a:p>
          <a:p>
            <a:pPr marL="285750" indent="-285750">
              <a:buFont typeface="Arial"/>
              <a:buChar char="•"/>
            </a:pPr>
            <a:r>
              <a:rPr lang="en-US" sz="2800" dirty="0" smtClean="0">
                <a:latin typeface="Gotham Rounded Book"/>
              </a:rPr>
              <a:t>Suite of new qualifications introduced to address the issue of poor progression in mathematics from age 16</a:t>
            </a:r>
          </a:p>
          <a:p>
            <a:endParaRPr lang="en-US" sz="1400" dirty="0" smtClean="0">
              <a:latin typeface="Gotham Rounded Book"/>
            </a:endParaRPr>
          </a:p>
          <a:p>
            <a:pPr marL="285750" indent="-285750">
              <a:buFont typeface="Arial"/>
              <a:buChar char="•"/>
            </a:pPr>
            <a:r>
              <a:rPr lang="en-GB" sz="2800" dirty="0">
                <a:latin typeface="Gotham Rounded Book"/>
              </a:rPr>
              <a:t>Students without a grade C or above in GCSE maths at age 16 are now required to continue studying towards the qualification as a condition of funding (from September 2014), but there is still a large group of students </a:t>
            </a:r>
            <a:r>
              <a:rPr lang="en-GB" sz="2800" dirty="0" smtClean="0">
                <a:latin typeface="Gotham Rounded Book"/>
              </a:rPr>
              <a:t>(</a:t>
            </a:r>
            <a:r>
              <a:rPr lang="en-GB" sz="2800" dirty="0">
                <a:latin typeface="Gotham Rounded Book"/>
              </a:rPr>
              <a:t>around 250,000 each year) </a:t>
            </a:r>
            <a:r>
              <a:rPr lang="en-GB" sz="2800" dirty="0" smtClean="0">
                <a:latin typeface="Gotham Rounded Book"/>
              </a:rPr>
              <a:t>with </a:t>
            </a:r>
            <a:r>
              <a:rPr lang="en-GB" sz="2800" dirty="0">
                <a:latin typeface="Gotham Rounded Book"/>
              </a:rPr>
              <a:t>at least a C grade who do not continue with maths</a:t>
            </a:r>
            <a:r>
              <a:rPr lang="en-GB" sz="2800" dirty="0" smtClean="0">
                <a:latin typeface="Gotham Rounded Book"/>
              </a:rPr>
              <a:t>.</a:t>
            </a:r>
            <a:endParaRPr lang="en-US" sz="2800" dirty="0" smtClean="0">
              <a:latin typeface="Gotham Rounded Book"/>
            </a:endParaRPr>
          </a:p>
        </p:txBody>
      </p:sp>
    </p:spTree>
    <p:extLst>
      <p:ext uri="{BB962C8B-B14F-4D97-AF65-F5344CB8AC3E}">
        <p14:creationId xmlns:p14="http://schemas.microsoft.com/office/powerpoint/2010/main" val="41061994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23</a:t>
            </a:fld>
            <a:endParaRPr lang="en-US" sz="1100" dirty="0">
              <a:solidFill>
                <a:srgbClr val="A5A6A5"/>
              </a:solidFill>
              <a:latin typeface="Bliss-Light"/>
              <a:cs typeface="Bliss-Light"/>
            </a:endParaRPr>
          </a:p>
        </p:txBody>
      </p:sp>
      <p:sp>
        <p:nvSpPr>
          <p:cNvPr id="7" name="TextBox 6"/>
          <p:cNvSpPr txBox="1"/>
          <p:nvPr/>
        </p:nvSpPr>
        <p:spPr>
          <a:xfrm>
            <a:off x="237475" y="428625"/>
            <a:ext cx="8610053" cy="3970318"/>
          </a:xfrm>
          <a:prstGeom prst="rect">
            <a:avLst/>
          </a:prstGeom>
          <a:noFill/>
        </p:spPr>
        <p:txBody>
          <a:bodyPr wrap="square" rtlCol="0">
            <a:spAutoFit/>
          </a:bodyPr>
          <a:lstStyle/>
          <a:p>
            <a:endParaRPr lang="en-GB" sz="2800" dirty="0" smtClean="0">
              <a:latin typeface="Gotham Rounded Book"/>
            </a:endParaRPr>
          </a:p>
          <a:p>
            <a:pPr marL="285750" indent="-285750">
              <a:buFont typeface="Arial"/>
              <a:buChar char="•"/>
            </a:pPr>
            <a:r>
              <a:rPr lang="en-GB" sz="2800" dirty="0" smtClean="0">
                <a:latin typeface="Gotham Rounded Book"/>
              </a:rPr>
              <a:t>Core </a:t>
            </a:r>
            <a:r>
              <a:rPr lang="en-GB" sz="2800" dirty="0">
                <a:latin typeface="Gotham Rounded Book"/>
              </a:rPr>
              <a:t>Maths qualifications are intended to widen participation in post-16 </a:t>
            </a:r>
            <a:r>
              <a:rPr lang="en-GB" sz="2800" dirty="0" smtClean="0">
                <a:latin typeface="Gotham Rounded Book"/>
              </a:rPr>
              <a:t>mathematics - not </a:t>
            </a:r>
            <a:r>
              <a:rPr lang="en-GB" sz="2800" dirty="0">
                <a:latin typeface="Gotham Rounded Book"/>
              </a:rPr>
              <a:t>to attract students away from AS and A </a:t>
            </a:r>
            <a:r>
              <a:rPr lang="en-GB" sz="2800" dirty="0" smtClean="0">
                <a:latin typeface="Gotham Rounded Book"/>
              </a:rPr>
              <a:t>level</a:t>
            </a:r>
          </a:p>
          <a:p>
            <a:pPr marL="285750" indent="-285750">
              <a:buFont typeface="Arial"/>
              <a:buChar char="•"/>
            </a:pPr>
            <a:endParaRPr lang="en-GB" sz="2800" dirty="0">
              <a:latin typeface="Gotham Rounded Book"/>
            </a:endParaRPr>
          </a:p>
          <a:p>
            <a:pPr marL="285750" indent="-285750">
              <a:buFont typeface="Arial"/>
              <a:buChar char="•"/>
            </a:pPr>
            <a:r>
              <a:rPr lang="en-GB" sz="2800" dirty="0">
                <a:latin typeface="Gotham Rounded Book"/>
              </a:rPr>
              <a:t>Core Maths qualifications </a:t>
            </a:r>
            <a:r>
              <a:rPr lang="en-GB" sz="2800" dirty="0" smtClean="0">
                <a:latin typeface="Gotham Rounded Book"/>
              </a:rPr>
              <a:t>will count within the level three maths measure in 16-19 performance tables from 2017 and within the TechBacc performance measure.</a:t>
            </a:r>
            <a:endParaRPr lang="en-US" sz="2800" dirty="0" smtClean="0">
              <a:latin typeface="Gotham Rounded Book"/>
            </a:endParaRPr>
          </a:p>
        </p:txBody>
      </p:sp>
    </p:spTree>
    <p:extLst>
      <p:ext uri="{BB962C8B-B14F-4D97-AF65-F5344CB8AC3E}">
        <p14:creationId xmlns:p14="http://schemas.microsoft.com/office/powerpoint/2010/main" val="31629840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24</a:t>
            </a:fld>
            <a:endParaRPr lang="en-US" sz="1100" dirty="0">
              <a:solidFill>
                <a:srgbClr val="A5A6A5"/>
              </a:solidFill>
              <a:latin typeface="Bliss-Light"/>
              <a:cs typeface="Bliss-Light"/>
            </a:endParaRPr>
          </a:p>
        </p:txBody>
      </p:sp>
      <p:sp>
        <p:nvSpPr>
          <p:cNvPr id="7" name="TextBox 6"/>
          <p:cNvSpPr txBox="1"/>
          <p:nvPr/>
        </p:nvSpPr>
        <p:spPr>
          <a:xfrm>
            <a:off x="237475" y="428625"/>
            <a:ext cx="8610053" cy="5139869"/>
          </a:xfrm>
          <a:prstGeom prst="rect">
            <a:avLst/>
          </a:prstGeom>
          <a:noFill/>
        </p:spPr>
        <p:txBody>
          <a:bodyPr wrap="square" rtlCol="0">
            <a:spAutoFit/>
          </a:bodyPr>
          <a:lstStyle/>
          <a:p>
            <a:r>
              <a:rPr lang="en-GB" sz="3400" b="1" dirty="0">
                <a:solidFill>
                  <a:srgbClr val="DF3C06"/>
                </a:solidFill>
                <a:latin typeface="Gotham Rounded Book"/>
              </a:rPr>
              <a:t>Department of Education’s requirements</a:t>
            </a:r>
          </a:p>
          <a:p>
            <a:r>
              <a:rPr lang="en-GB" sz="2100" dirty="0" smtClean="0">
                <a:latin typeface="Gotham Rounded Book"/>
              </a:rPr>
              <a:t>All Core Mathematics qualifications:</a:t>
            </a:r>
            <a:endParaRPr lang="en-GB" sz="2100" dirty="0">
              <a:latin typeface="Gotham Rounded Book"/>
            </a:endParaRPr>
          </a:p>
          <a:p>
            <a:pPr marL="285750" indent="-285750">
              <a:buFont typeface="Arial"/>
              <a:buChar char="•"/>
            </a:pPr>
            <a:r>
              <a:rPr lang="en-GB" sz="2100" dirty="0">
                <a:latin typeface="Gotham Rounded Book"/>
              </a:rPr>
              <a:t>a</a:t>
            </a:r>
            <a:r>
              <a:rPr lang="en-GB" sz="2100" dirty="0" smtClean="0">
                <a:latin typeface="Gotham Rounded Book"/>
              </a:rPr>
              <a:t>re 180 </a:t>
            </a:r>
            <a:r>
              <a:rPr lang="en-GB" sz="2100" dirty="0">
                <a:latin typeface="Gotham Rounded Book"/>
              </a:rPr>
              <a:t>Guided Learning Hours (GLH) </a:t>
            </a:r>
            <a:endParaRPr lang="en-GB" sz="2100" dirty="0" smtClean="0">
              <a:latin typeface="Gotham Rounded Book"/>
            </a:endParaRPr>
          </a:p>
          <a:p>
            <a:pPr marL="285750" indent="-285750">
              <a:buFont typeface="Arial"/>
              <a:buChar char="•"/>
            </a:pPr>
            <a:r>
              <a:rPr lang="en-GB" sz="2100" dirty="0" smtClean="0">
                <a:latin typeface="Gotham Rounded Book"/>
              </a:rPr>
              <a:t>must have a minimum </a:t>
            </a:r>
            <a:r>
              <a:rPr lang="en-GB" sz="2100" dirty="0">
                <a:latin typeface="Gotham Rounded Book"/>
              </a:rPr>
              <a:t>of 80 per cent of the overall grade </a:t>
            </a:r>
            <a:r>
              <a:rPr lang="en-GB" sz="2100" dirty="0" smtClean="0">
                <a:latin typeface="Gotham Rounded Book"/>
              </a:rPr>
              <a:t>based </a:t>
            </a:r>
            <a:r>
              <a:rPr lang="en-GB" sz="2100" dirty="0">
                <a:latin typeface="Gotham Rounded Book"/>
              </a:rPr>
              <a:t>on external examination </a:t>
            </a:r>
            <a:endParaRPr lang="en-GB" sz="2100" dirty="0" smtClean="0">
              <a:latin typeface="Gotham Rounded Book"/>
            </a:endParaRPr>
          </a:p>
          <a:p>
            <a:pPr marL="285750" indent="-285750">
              <a:buFont typeface="Arial"/>
              <a:buChar char="•"/>
            </a:pPr>
            <a:r>
              <a:rPr lang="en-GB" sz="2100" dirty="0" smtClean="0">
                <a:latin typeface="Gotham Rounded Book"/>
              </a:rPr>
              <a:t>are supported </a:t>
            </a:r>
            <a:r>
              <a:rPr lang="en-GB" sz="2100" dirty="0">
                <a:latin typeface="Gotham Rounded Book"/>
              </a:rPr>
              <a:t>by employers, recognised learned and professional bodies and higher education institutions (HEIs) </a:t>
            </a:r>
          </a:p>
          <a:p>
            <a:pPr marL="285750" indent="-285750">
              <a:buFont typeface="Arial"/>
              <a:buChar char="•"/>
            </a:pPr>
            <a:r>
              <a:rPr lang="en-GB" sz="2100" dirty="0" smtClean="0">
                <a:latin typeface="Gotham Rounded Book"/>
              </a:rPr>
              <a:t>contain </a:t>
            </a:r>
            <a:r>
              <a:rPr lang="en-GB" sz="2100" dirty="0">
                <a:latin typeface="Gotham Rounded Book"/>
              </a:rPr>
              <a:t>a range of mathematical methods and techniques reflected in higher tier GCSE mathematics as well as some further mathematical concepts and techniques drawn from beyond GCSE which are relevant within technical, professional and/or academic contexts.</a:t>
            </a:r>
          </a:p>
          <a:p>
            <a:pPr marL="285750" indent="-285750">
              <a:buFont typeface="Arial"/>
              <a:buChar char="•"/>
            </a:pPr>
            <a:r>
              <a:rPr lang="en-GB" sz="2100" dirty="0" smtClean="0">
                <a:latin typeface="Gotham Rounded Book"/>
              </a:rPr>
              <a:t>are linear specifications </a:t>
            </a:r>
            <a:r>
              <a:rPr lang="en-GB" sz="2100" dirty="0">
                <a:latin typeface="Gotham Rounded Book"/>
              </a:rPr>
              <a:t>assessed in the summer, with assessments that count towards grading taking place at the end of the course of study</a:t>
            </a:r>
          </a:p>
          <a:p>
            <a:pPr marL="285750" indent="-285750">
              <a:buFont typeface="Arial"/>
              <a:buChar char="•"/>
            </a:pPr>
            <a:r>
              <a:rPr lang="en-GB" sz="2100" dirty="0" smtClean="0">
                <a:latin typeface="Gotham Rounded Book"/>
              </a:rPr>
              <a:t>Graded </a:t>
            </a:r>
            <a:r>
              <a:rPr lang="en-GB" sz="2100" dirty="0">
                <a:latin typeface="Gotham Rounded Book"/>
              </a:rPr>
              <a:t>A-E.</a:t>
            </a:r>
          </a:p>
        </p:txBody>
      </p:sp>
    </p:spTree>
    <p:extLst>
      <p:ext uri="{BB962C8B-B14F-4D97-AF65-F5344CB8AC3E}">
        <p14:creationId xmlns:p14="http://schemas.microsoft.com/office/powerpoint/2010/main" val="263227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25</a:t>
            </a:fld>
            <a:endParaRPr lang="en-US" sz="1100" dirty="0">
              <a:solidFill>
                <a:srgbClr val="A5A6A5"/>
              </a:solidFill>
              <a:latin typeface="Bliss-Light"/>
              <a:cs typeface="Bliss-Light"/>
            </a:endParaRPr>
          </a:p>
        </p:txBody>
      </p:sp>
      <p:sp>
        <p:nvSpPr>
          <p:cNvPr id="7" name="TextBox 6"/>
          <p:cNvSpPr txBox="1"/>
          <p:nvPr/>
        </p:nvSpPr>
        <p:spPr>
          <a:xfrm>
            <a:off x="237475" y="428625"/>
            <a:ext cx="8610053" cy="5201424"/>
          </a:xfrm>
          <a:prstGeom prst="rect">
            <a:avLst/>
          </a:prstGeom>
          <a:noFill/>
        </p:spPr>
        <p:txBody>
          <a:bodyPr wrap="square" rtlCol="0">
            <a:spAutoFit/>
          </a:bodyPr>
          <a:lstStyle/>
          <a:p>
            <a:r>
              <a:rPr lang="en-GB" sz="2400" dirty="0" smtClean="0">
                <a:latin typeface="Gotham Rounded Book"/>
              </a:rPr>
              <a:t>“Core </a:t>
            </a:r>
            <a:r>
              <a:rPr lang="en-GB" sz="2400" dirty="0">
                <a:latin typeface="Gotham Rounded Book"/>
              </a:rPr>
              <a:t>Maths courses should prepare students for the varied contexts they are likely to encounter in vocational and academic study and in future employment and life, for example, financial modelling and analysis of data trends. As such, Core Maths qualifications should foster the ability to think mathematically and to apply mathematical techniques to variety of unfamiliar situations, questions and issues with confidence. While Core Maths is likely to be particularly valuable for students progressing to higher education courses with a distinct mathematical or statistical element such as psychology, geography, business and management, such qualifications will also be valuable for any student aiming for a career in a professional, creative or technical </a:t>
            </a:r>
            <a:r>
              <a:rPr lang="en-GB" sz="2400" dirty="0" smtClean="0">
                <a:latin typeface="Gotham Rounded Book"/>
              </a:rPr>
              <a:t>field”.</a:t>
            </a:r>
          </a:p>
          <a:p>
            <a:pPr algn="r"/>
            <a:r>
              <a:rPr lang="en-US" sz="2000" i="1" dirty="0">
                <a:latin typeface="Gotham Rounded Book"/>
              </a:rPr>
              <a:t>Core </a:t>
            </a:r>
            <a:r>
              <a:rPr lang="en-US" sz="2000" i="1" dirty="0">
                <a:latin typeface="Gotham Rounded Book"/>
              </a:rPr>
              <a:t>M</a:t>
            </a:r>
            <a:r>
              <a:rPr lang="en-US" sz="2000" i="1" dirty="0" smtClean="0">
                <a:latin typeface="Gotham Rounded Book"/>
              </a:rPr>
              <a:t>aths </a:t>
            </a:r>
            <a:r>
              <a:rPr lang="en-US" sz="2000" i="1" dirty="0">
                <a:latin typeface="Gotham Rounded Book"/>
              </a:rPr>
              <a:t>qualifications: technical </a:t>
            </a:r>
            <a:r>
              <a:rPr lang="en-US" sz="2000" i="1" dirty="0" smtClean="0">
                <a:latin typeface="Gotham Rounded Book"/>
              </a:rPr>
              <a:t>guidance July 2014</a:t>
            </a:r>
          </a:p>
        </p:txBody>
      </p:sp>
    </p:spTree>
    <p:extLst>
      <p:ext uri="{BB962C8B-B14F-4D97-AF65-F5344CB8AC3E}">
        <p14:creationId xmlns:p14="http://schemas.microsoft.com/office/powerpoint/2010/main" val="263227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26</a:t>
            </a:fld>
            <a:endParaRPr lang="en-US" sz="1100" dirty="0">
              <a:solidFill>
                <a:srgbClr val="A5A6A5"/>
              </a:solidFill>
              <a:latin typeface="Bliss-Light"/>
              <a:cs typeface="Bliss-Light"/>
            </a:endParaRPr>
          </a:p>
        </p:txBody>
      </p:sp>
      <p:sp>
        <p:nvSpPr>
          <p:cNvPr id="7" name="TextBox 6"/>
          <p:cNvSpPr txBox="1"/>
          <p:nvPr/>
        </p:nvSpPr>
        <p:spPr>
          <a:xfrm>
            <a:off x="237475" y="428625"/>
            <a:ext cx="8610053" cy="3785652"/>
          </a:xfrm>
          <a:prstGeom prst="rect">
            <a:avLst/>
          </a:prstGeom>
          <a:noFill/>
        </p:spPr>
        <p:txBody>
          <a:bodyPr wrap="square" rtlCol="0">
            <a:spAutoFit/>
          </a:bodyPr>
          <a:lstStyle/>
          <a:p>
            <a:r>
              <a:rPr lang="en-GB" sz="2400" dirty="0">
                <a:latin typeface="Gotham Rounded Book"/>
              </a:rPr>
              <a:t>There are three related and complementary Government initiatives associated with Core Maths, namely</a:t>
            </a:r>
            <a:r>
              <a:rPr lang="en-GB" sz="2400" dirty="0" smtClean="0">
                <a:latin typeface="Gotham Rounded Book"/>
              </a:rPr>
              <a:t>:</a:t>
            </a:r>
          </a:p>
          <a:p>
            <a:endParaRPr lang="en-GB" sz="2400" dirty="0">
              <a:latin typeface="Gotham Rounded Book"/>
            </a:endParaRPr>
          </a:p>
          <a:p>
            <a:pPr marL="285750" indent="-285750">
              <a:buFont typeface="Arial"/>
              <a:buChar char="•"/>
            </a:pPr>
            <a:r>
              <a:rPr lang="en-GB" sz="2400" b="1" dirty="0" smtClean="0">
                <a:latin typeface="Gotham Rounded Book"/>
              </a:rPr>
              <a:t>Core </a:t>
            </a:r>
            <a:r>
              <a:rPr lang="en-GB" sz="2400" b="1" dirty="0">
                <a:latin typeface="Gotham Rounded Book"/>
              </a:rPr>
              <a:t>Maths Support Programme</a:t>
            </a:r>
          </a:p>
          <a:p>
            <a:r>
              <a:rPr lang="en-GB" sz="2300" dirty="0" smtClean="0">
                <a:latin typeface="Gotham Rounded Book"/>
              </a:rPr>
              <a:t>The </a:t>
            </a:r>
            <a:r>
              <a:rPr lang="en-GB" sz="2300" dirty="0">
                <a:latin typeface="Gotham Rounded Book"/>
              </a:rPr>
              <a:t>programme will help schools and colleges to promote and implement Core Maths, with early adopters, starting in September this year and the next (larger) cohort starting in September 2015</a:t>
            </a:r>
            <a:r>
              <a:rPr lang="en-GB" sz="2300" dirty="0" smtClean="0">
                <a:latin typeface="Gotham Rounded Book"/>
              </a:rPr>
              <a:t>.</a:t>
            </a:r>
          </a:p>
          <a:p>
            <a:endParaRPr lang="en-GB" sz="2400" dirty="0" smtClean="0">
              <a:latin typeface="Gotham Rounded Book"/>
            </a:endParaRPr>
          </a:p>
          <a:p>
            <a:r>
              <a:rPr lang="en-GB" sz="2400" dirty="0">
                <a:latin typeface="Gotham Rounded Book"/>
                <a:hlinkClick r:id="rId3"/>
              </a:rPr>
              <a:t>www.ncetm.org.uk/coremaths</a:t>
            </a:r>
            <a:endParaRPr lang="en-GB" sz="2400" dirty="0">
              <a:latin typeface="Gotham Rounded Book"/>
            </a:endParaRPr>
          </a:p>
        </p:txBody>
      </p:sp>
    </p:spTree>
    <p:extLst>
      <p:ext uri="{BB962C8B-B14F-4D97-AF65-F5344CB8AC3E}">
        <p14:creationId xmlns:p14="http://schemas.microsoft.com/office/powerpoint/2010/main" val="263227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27</a:t>
            </a:fld>
            <a:endParaRPr lang="en-US" sz="1100" dirty="0">
              <a:solidFill>
                <a:srgbClr val="A5A6A5"/>
              </a:solidFill>
              <a:latin typeface="Bliss-Light"/>
              <a:cs typeface="Bliss-Light"/>
            </a:endParaRPr>
          </a:p>
        </p:txBody>
      </p:sp>
      <p:sp>
        <p:nvSpPr>
          <p:cNvPr id="7" name="TextBox 6"/>
          <p:cNvSpPr txBox="1"/>
          <p:nvPr/>
        </p:nvSpPr>
        <p:spPr>
          <a:xfrm>
            <a:off x="237475" y="428625"/>
            <a:ext cx="8610053" cy="3046988"/>
          </a:xfrm>
          <a:prstGeom prst="rect">
            <a:avLst/>
          </a:prstGeom>
          <a:noFill/>
        </p:spPr>
        <p:txBody>
          <a:bodyPr wrap="square" rtlCol="0">
            <a:spAutoFit/>
          </a:bodyPr>
          <a:lstStyle/>
          <a:p>
            <a:pPr marL="285750" indent="-285750">
              <a:buFont typeface="Arial"/>
              <a:buChar char="•"/>
            </a:pPr>
            <a:r>
              <a:rPr lang="en-GB" sz="2400" b="1" dirty="0" smtClean="0">
                <a:latin typeface="Gotham Rounded Book"/>
              </a:rPr>
              <a:t>Early Adopter Teaching Projects (ETPs)</a:t>
            </a:r>
          </a:p>
          <a:p>
            <a:r>
              <a:rPr lang="en-GB" sz="2300" dirty="0" smtClean="0">
                <a:latin typeface="Gotham Rounded Book"/>
              </a:rPr>
              <a:t>These are schools and colleges that will be starting Core Maths courses, with at least 20 students in September this year. These schools and colleges will receive funding from the DfE to support the successful implementation of Core Maths in their institutions. The CMSP will work closely with these providers to support them in this task.</a:t>
            </a:r>
          </a:p>
          <a:p>
            <a:endParaRPr lang="en-GB" sz="2400" dirty="0" smtClean="0">
              <a:latin typeface="Gotham Rounded Book"/>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221" t="36366" r="36341" b="18246"/>
          <a:stretch/>
        </p:blipFill>
        <p:spPr bwMode="auto">
          <a:xfrm>
            <a:off x="2509288" y="3078126"/>
            <a:ext cx="3636334" cy="3623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72447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28</a:t>
            </a:fld>
            <a:endParaRPr lang="en-US" sz="1100" dirty="0">
              <a:solidFill>
                <a:srgbClr val="A5A6A5"/>
              </a:solidFill>
              <a:latin typeface="Bliss-Light"/>
              <a:cs typeface="Bliss-Light"/>
            </a:endParaRPr>
          </a:p>
        </p:txBody>
      </p:sp>
      <p:sp>
        <p:nvSpPr>
          <p:cNvPr id="7" name="TextBox 6"/>
          <p:cNvSpPr txBox="1"/>
          <p:nvPr/>
        </p:nvSpPr>
        <p:spPr>
          <a:xfrm>
            <a:off x="237475" y="428625"/>
            <a:ext cx="8610053" cy="2308324"/>
          </a:xfrm>
          <a:prstGeom prst="rect">
            <a:avLst/>
          </a:prstGeom>
          <a:noFill/>
        </p:spPr>
        <p:txBody>
          <a:bodyPr wrap="square" rtlCol="0">
            <a:spAutoFit/>
          </a:bodyPr>
          <a:lstStyle/>
          <a:p>
            <a:pPr marL="285750" indent="-285750">
              <a:buFont typeface="Arial"/>
              <a:buChar char="•"/>
            </a:pPr>
            <a:r>
              <a:rPr lang="en-GB" sz="2400" b="1" dirty="0" smtClean="0">
                <a:latin typeface="Gotham Rounded Book"/>
              </a:rPr>
              <a:t>Core Maths qualifications</a:t>
            </a:r>
          </a:p>
          <a:p>
            <a:r>
              <a:rPr lang="en-GB" sz="2300" dirty="0" smtClean="0">
                <a:latin typeface="Gotham Rounded Book"/>
              </a:rPr>
              <a:t>Awarding Organisations have been working with Ofqual and the DfE, to develop syllabuses and the associated assessments that will be available for the ETPs for the September 2014 student cohort and available for all schools and colleges from September 2015.</a:t>
            </a:r>
            <a:endParaRPr lang="en-GB" sz="2300" dirty="0">
              <a:latin typeface="Gotham Rounded Book"/>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9041" t="30414" r="30930" b="15734"/>
          <a:stretch/>
        </p:blipFill>
        <p:spPr bwMode="auto">
          <a:xfrm>
            <a:off x="2721934" y="2364809"/>
            <a:ext cx="3564113" cy="3835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74061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0700"/>
          </a:xfrm>
          <a:prstGeom prst="rect">
            <a:avLst/>
          </a:prstGeom>
        </p:spPr>
      </p:pic>
      <p:sp>
        <p:nvSpPr>
          <p:cNvPr id="4" name="TextBox 3"/>
          <p:cNvSpPr txBox="1"/>
          <p:nvPr/>
        </p:nvSpPr>
        <p:spPr>
          <a:xfrm>
            <a:off x="540832" y="522830"/>
            <a:ext cx="9080500" cy="781752"/>
          </a:xfrm>
          <a:prstGeom prst="rect">
            <a:avLst/>
          </a:prstGeom>
          <a:noFill/>
        </p:spPr>
        <p:txBody>
          <a:bodyPr wrap="square" rtlCol="0">
            <a:spAutoFit/>
          </a:bodyPr>
          <a:lstStyle/>
          <a:p>
            <a:pPr>
              <a:lnSpc>
                <a:spcPct val="80000"/>
              </a:lnSpc>
            </a:pPr>
            <a:r>
              <a:rPr lang="en-GB" sz="2800" b="1" kern="1100" spc="-50" dirty="0">
                <a:solidFill>
                  <a:srgbClr val="DF3C06"/>
                </a:solidFill>
                <a:latin typeface="Gotham Rounded Book"/>
                <a:cs typeface="Gotham Rounded Book"/>
              </a:rPr>
              <a:t>Eduqas WJEC </a:t>
            </a:r>
            <a:r>
              <a:rPr lang="en-GB" sz="2800" b="1" kern="1100" spc="-50" dirty="0" smtClean="0">
                <a:solidFill>
                  <a:srgbClr val="DF3C06"/>
                </a:solidFill>
                <a:latin typeface="Gotham Rounded Book"/>
                <a:cs typeface="Gotham Rounded Book"/>
              </a:rPr>
              <a:t>Level </a:t>
            </a:r>
            <a:r>
              <a:rPr lang="en-GB" sz="2800" b="1" kern="1100" spc="-50" dirty="0">
                <a:solidFill>
                  <a:srgbClr val="DF3C06"/>
                </a:solidFill>
                <a:latin typeface="Gotham Rounded Book"/>
                <a:cs typeface="Gotham Rounded Book"/>
              </a:rPr>
              <a:t>3 </a:t>
            </a:r>
            <a:r>
              <a:rPr lang="en-GB" sz="2800" b="1" kern="1100" spc="-50" dirty="0" smtClean="0">
                <a:solidFill>
                  <a:srgbClr val="DF3C06"/>
                </a:solidFill>
                <a:latin typeface="Gotham Rounded Book"/>
                <a:cs typeface="Gotham Rounded Book"/>
              </a:rPr>
              <a:t>Certificate in </a:t>
            </a:r>
          </a:p>
          <a:p>
            <a:pPr>
              <a:lnSpc>
                <a:spcPct val="80000"/>
              </a:lnSpc>
            </a:pPr>
            <a:r>
              <a:rPr lang="en-GB" sz="2800" b="1" kern="1100" spc="-50" dirty="0" smtClean="0">
                <a:solidFill>
                  <a:srgbClr val="DF3C06"/>
                </a:solidFill>
                <a:latin typeface="Gotham Rounded Book"/>
                <a:cs typeface="Gotham Rounded Book"/>
              </a:rPr>
              <a:t>Mathematics </a:t>
            </a:r>
            <a:r>
              <a:rPr lang="en-GB" sz="2800" b="1" kern="1100" spc="-50" dirty="0">
                <a:solidFill>
                  <a:srgbClr val="DF3C06"/>
                </a:solidFill>
                <a:latin typeface="Gotham Rounded Book"/>
                <a:cs typeface="Gotham Rounded Book"/>
              </a:rPr>
              <a:t>for Work and Life</a:t>
            </a: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29</a:t>
            </a:fld>
            <a:endParaRPr lang="en-US" sz="1100" dirty="0">
              <a:solidFill>
                <a:srgbClr val="A5A6A5"/>
              </a:solidFill>
              <a:latin typeface="Bliss-Light"/>
              <a:cs typeface="Bliss-Light"/>
            </a:endParaRPr>
          </a:p>
        </p:txBody>
      </p:sp>
      <p:graphicFrame>
        <p:nvGraphicFramePr>
          <p:cNvPr id="8" name="Table 7"/>
          <p:cNvGraphicFramePr>
            <a:graphicFrameLocks noGrp="1"/>
          </p:cNvGraphicFramePr>
          <p:nvPr>
            <p:extLst>
              <p:ext uri="{D42A27DB-BD31-4B8C-83A1-F6EECF244321}">
                <p14:modId xmlns:p14="http://schemas.microsoft.com/office/powerpoint/2010/main" val="1482940402"/>
              </p:ext>
            </p:extLst>
          </p:nvPr>
        </p:nvGraphicFramePr>
        <p:xfrm>
          <a:off x="1231977" y="1640840"/>
          <a:ext cx="6669935" cy="1885950"/>
        </p:xfrm>
        <a:graphic>
          <a:graphicData uri="http://schemas.openxmlformats.org/drawingml/2006/table">
            <a:tbl>
              <a:tblPr firstRow="1" firstCol="1" lastRow="1" lastCol="1" bandRow="1" bandCol="1"/>
              <a:tblGrid>
                <a:gridCol w="1847339"/>
                <a:gridCol w="1651134"/>
                <a:gridCol w="1652205"/>
                <a:gridCol w="1519257"/>
              </a:tblGrid>
              <a:tr h="231775">
                <a:tc>
                  <a:txBody>
                    <a:bodyPr/>
                    <a:lstStyle/>
                    <a:p>
                      <a:pPr algn="ctr">
                        <a:spcAft>
                          <a:spcPts val="0"/>
                        </a:spcAft>
                      </a:pPr>
                      <a:r>
                        <a:rPr lang="en-GB" sz="2000" b="1" kern="1200" dirty="0">
                          <a:solidFill>
                            <a:prstClr val="black"/>
                          </a:solidFill>
                          <a:latin typeface="Gotham Rounded Book"/>
                          <a:ea typeface="+mn-ea"/>
                          <a:cs typeface="+mn-cs"/>
                        </a:rPr>
                        <a:t>Assessment</a:t>
                      </a:r>
                    </a:p>
                    <a:p>
                      <a:pPr algn="ctr">
                        <a:spcAft>
                          <a:spcPts val="0"/>
                        </a:spcAft>
                      </a:pPr>
                      <a:r>
                        <a:rPr lang="en-GB" sz="2000" b="1" kern="1200" dirty="0">
                          <a:solidFill>
                            <a:prstClr val="black"/>
                          </a:solidFill>
                          <a:latin typeface="Gotham Rounded Book"/>
                          <a:ea typeface="+mn-ea"/>
                          <a:cs typeface="+mn-cs"/>
                        </a:rPr>
                        <a:t>(Internal/</a:t>
                      </a:r>
                    </a:p>
                    <a:p>
                      <a:pPr algn="ctr">
                        <a:spcAft>
                          <a:spcPts val="0"/>
                        </a:spcAft>
                      </a:pPr>
                      <a:r>
                        <a:rPr lang="en-GB" sz="2000" b="1" kern="1200" dirty="0">
                          <a:solidFill>
                            <a:prstClr val="black"/>
                          </a:solidFill>
                          <a:latin typeface="Gotham Rounded Book"/>
                          <a:ea typeface="+mn-ea"/>
                          <a:cs typeface="+mn-cs"/>
                        </a:rPr>
                        <a:t>External)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kern="1200" dirty="0">
                          <a:solidFill>
                            <a:prstClr val="black"/>
                          </a:solidFill>
                          <a:latin typeface="Gotham Rounded Book"/>
                          <a:ea typeface="+mn-ea"/>
                          <a:cs typeface="+mn-cs"/>
                        </a:rPr>
                        <a:t>Mandatory/</a:t>
                      </a:r>
                    </a:p>
                    <a:p>
                      <a:pPr algn="ctr">
                        <a:spcAft>
                          <a:spcPts val="0"/>
                        </a:spcAft>
                      </a:pPr>
                      <a:r>
                        <a:rPr lang="en-GB" sz="2000" b="1" kern="1200" dirty="0">
                          <a:solidFill>
                            <a:prstClr val="black"/>
                          </a:solidFill>
                          <a:latin typeface="Gotham Rounded Book"/>
                          <a:ea typeface="+mn-ea"/>
                          <a:cs typeface="+mn-cs"/>
                        </a:rPr>
                        <a:t>Optional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kern="1200" dirty="0">
                          <a:solidFill>
                            <a:prstClr val="black"/>
                          </a:solidFill>
                          <a:latin typeface="Gotham Rounded Book"/>
                          <a:ea typeface="+mn-ea"/>
                          <a:cs typeface="+mn-cs"/>
                        </a:rPr>
                        <a:t>Weighting</a:t>
                      </a:r>
                    </a:p>
                    <a:p>
                      <a:pPr algn="ctr">
                        <a:spcAft>
                          <a:spcPts val="0"/>
                        </a:spcAft>
                      </a:pPr>
                      <a:r>
                        <a:rPr lang="en-GB" sz="2000" b="1" kern="1200" dirty="0">
                          <a:solidFill>
                            <a:prstClr val="black"/>
                          </a:solidFill>
                          <a:latin typeface="Gotham Rounded Book"/>
                          <a:ea typeface="+mn-ea"/>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kern="1200" dirty="0">
                          <a:solidFill>
                            <a:prstClr val="black"/>
                          </a:solidFill>
                          <a:latin typeface="Gotham Rounded Book"/>
                          <a:ea typeface="+mn-ea"/>
                          <a:cs typeface="+mn-cs"/>
                        </a:rPr>
                        <a:t>Guided Learning</a:t>
                      </a:r>
                    </a:p>
                    <a:p>
                      <a:pPr algn="ctr">
                        <a:spcAft>
                          <a:spcPts val="0"/>
                        </a:spcAft>
                      </a:pPr>
                      <a:r>
                        <a:rPr lang="en-GB" sz="2000" b="1" kern="1200" dirty="0">
                          <a:solidFill>
                            <a:prstClr val="black"/>
                          </a:solidFill>
                          <a:latin typeface="Gotham Rounded Book"/>
                          <a:ea typeface="+mn-ea"/>
                          <a:cs typeface="+mn-cs"/>
                        </a:rPr>
                        <a:t>Hours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5775">
                <a:tc>
                  <a:txBody>
                    <a:bodyPr/>
                    <a:lstStyle/>
                    <a:p>
                      <a:pPr algn="ctr">
                        <a:spcAft>
                          <a:spcPts val="0"/>
                        </a:spcAft>
                      </a:pPr>
                      <a:r>
                        <a:rPr lang="en-GB" sz="2000" kern="1200" dirty="0">
                          <a:solidFill>
                            <a:prstClr val="black"/>
                          </a:solidFill>
                          <a:latin typeface="Gotham Rounded Book"/>
                          <a:ea typeface="+mn-ea"/>
                          <a:cs typeface="+mn-cs"/>
                        </a:rPr>
                        <a:t>External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kern="1200" dirty="0">
                          <a:solidFill>
                            <a:prstClr val="black"/>
                          </a:solidFill>
                          <a:latin typeface="Gotham Rounded Book"/>
                          <a:ea typeface="+mn-ea"/>
                          <a:cs typeface="+mn-cs"/>
                        </a:rPr>
                        <a:t>Mandatory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kern="1200" dirty="0">
                          <a:solidFill>
                            <a:prstClr val="black"/>
                          </a:solidFill>
                          <a:latin typeface="Gotham Rounded Book"/>
                          <a:ea typeface="+mn-ea"/>
                          <a:cs typeface="+mn-cs"/>
                        </a:rPr>
                        <a:t>80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GB" sz="2000" kern="1200" dirty="0">
                          <a:solidFill>
                            <a:prstClr val="black"/>
                          </a:solidFill>
                          <a:latin typeface="Gotham Rounded Book"/>
                          <a:ea typeface="+mn-ea"/>
                          <a:cs typeface="+mn-cs"/>
                        </a:rPr>
                        <a:t>180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5775">
                <a:tc>
                  <a:txBody>
                    <a:bodyPr/>
                    <a:lstStyle/>
                    <a:p>
                      <a:pPr algn="ctr">
                        <a:spcAft>
                          <a:spcPts val="0"/>
                        </a:spcAft>
                      </a:pPr>
                      <a:r>
                        <a:rPr lang="en-GB" sz="2000" kern="1200" dirty="0">
                          <a:solidFill>
                            <a:prstClr val="black"/>
                          </a:solidFill>
                          <a:latin typeface="Gotham Rounded Book"/>
                          <a:ea typeface="+mn-ea"/>
                          <a:cs typeface="+mn-cs"/>
                        </a:rPr>
                        <a:t>Internal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kern="1200" dirty="0">
                          <a:solidFill>
                            <a:prstClr val="black"/>
                          </a:solidFill>
                          <a:latin typeface="Gotham Rounded Book"/>
                          <a:ea typeface="+mn-ea"/>
                          <a:cs typeface="+mn-cs"/>
                        </a:rPr>
                        <a:t>Mandatory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kern="1200" dirty="0">
                          <a:solidFill>
                            <a:prstClr val="black"/>
                          </a:solidFill>
                          <a:latin typeface="Gotham Rounded Book"/>
                          <a:ea typeface="+mn-ea"/>
                          <a:cs typeface="+mn-cs"/>
                        </a:rPr>
                        <a:t>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64677543"/>
              </p:ext>
            </p:extLst>
          </p:nvPr>
        </p:nvGraphicFramePr>
        <p:xfrm>
          <a:off x="3090980" y="3764973"/>
          <a:ext cx="1481020" cy="1828800"/>
        </p:xfrm>
        <a:graphic>
          <a:graphicData uri="http://schemas.openxmlformats.org/drawingml/2006/table">
            <a:tbl>
              <a:tblPr/>
              <a:tblGrid>
                <a:gridCol w="740510"/>
                <a:gridCol w="740510"/>
              </a:tblGrid>
              <a:tr h="332036">
                <a:tc>
                  <a:txBody>
                    <a:bodyPr/>
                    <a:lstStyle/>
                    <a:p>
                      <a:pPr marL="0" marR="0" algn="ctr">
                        <a:spcBef>
                          <a:spcPts val="0"/>
                        </a:spcBef>
                        <a:spcAft>
                          <a:spcPts val="0"/>
                        </a:spcAft>
                      </a:pPr>
                      <a:r>
                        <a:rPr lang="en-GB" sz="2400" kern="1200" dirty="0">
                          <a:solidFill>
                            <a:schemeClr val="tx1"/>
                          </a:solidFill>
                          <a:latin typeface="Gotham Rounded Book"/>
                          <a:ea typeface="+mn-ea"/>
                          <a:cs typeface="+mn-cs"/>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kern="1200">
                          <a:solidFill>
                            <a:schemeClr val="tx1"/>
                          </a:solidFill>
                          <a:latin typeface="Gotham Rounded Book"/>
                          <a:ea typeface="+mn-ea"/>
                          <a:cs typeface="+mn-cs"/>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36">
                <a:tc>
                  <a:txBody>
                    <a:bodyPr/>
                    <a:lstStyle/>
                    <a:p>
                      <a:pPr marL="0" marR="0" algn="ctr">
                        <a:spcBef>
                          <a:spcPts val="0"/>
                        </a:spcBef>
                        <a:spcAft>
                          <a:spcPts val="0"/>
                        </a:spcAft>
                      </a:pPr>
                      <a:r>
                        <a:rPr lang="en-GB" sz="2400" kern="1200" dirty="0">
                          <a:solidFill>
                            <a:schemeClr val="tx1"/>
                          </a:solidFill>
                          <a:latin typeface="Gotham Rounded Book"/>
                          <a:ea typeface="+mn-ea"/>
                          <a:cs typeface="+mn-cs"/>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kern="1200">
                          <a:solidFill>
                            <a:schemeClr val="tx1"/>
                          </a:solidFill>
                          <a:latin typeface="Gotham Rounded Book"/>
                          <a:ea typeface="+mn-ea"/>
                          <a:cs typeface="+mn-cs"/>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36">
                <a:tc>
                  <a:txBody>
                    <a:bodyPr/>
                    <a:lstStyle/>
                    <a:p>
                      <a:pPr marL="0" marR="0" algn="ctr">
                        <a:spcBef>
                          <a:spcPts val="0"/>
                        </a:spcBef>
                        <a:spcAft>
                          <a:spcPts val="0"/>
                        </a:spcAft>
                      </a:pPr>
                      <a:r>
                        <a:rPr lang="en-GB" sz="2400" kern="1200">
                          <a:solidFill>
                            <a:schemeClr val="tx1"/>
                          </a:solidFill>
                          <a:latin typeface="Gotham Rounded Book"/>
                          <a:ea typeface="+mn-ea"/>
                          <a:cs typeface="+mn-cs"/>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kern="1200" dirty="0">
                          <a:solidFill>
                            <a:schemeClr val="tx1"/>
                          </a:solidFill>
                          <a:latin typeface="Gotham Rounded Book"/>
                          <a:ea typeface="+mn-ea"/>
                          <a:cs typeface="+mn-cs"/>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36">
                <a:tc>
                  <a:txBody>
                    <a:bodyPr/>
                    <a:lstStyle/>
                    <a:p>
                      <a:pPr marL="0" marR="0" algn="ctr">
                        <a:spcBef>
                          <a:spcPts val="0"/>
                        </a:spcBef>
                        <a:spcAft>
                          <a:spcPts val="0"/>
                        </a:spcAft>
                      </a:pPr>
                      <a:r>
                        <a:rPr lang="en-GB" sz="2400" kern="1200">
                          <a:solidFill>
                            <a:schemeClr val="tx1"/>
                          </a:solidFill>
                          <a:latin typeface="Gotham Rounded Book"/>
                          <a:ea typeface="+mn-ea"/>
                          <a:cs typeface="+mn-cs"/>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kern="1200" dirty="0">
                          <a:solidFill>
                            <a:schemeClr val="tx1"/>
                          </a:solidFill>
                          <a:latin typeface="Gotham Rounded Book"/>
                          <a:ea typeface="+mn-ea"/>
                          <a:cs typeface="+mn-cs"/>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036">
                <a:tc>
                  <a:txBody>
                    <a:bodyPr/>
                    <a:lstStyle/>
                    <a:p>
                      <a:pPr marL="0" marR="0" algn="ctr">
                        <a:spcBef>
                          <a:spcPts val="0"/>
                        </a:spcBef>
                        <a:spcAft>
                          <a:spcPts val="0"/>
                        </a:spcAft>
                      </a:pPr>
                      <a:r>
                        <a:rPr lang="en-GB" sz="2400" kern="1200" dirty="0">
                          <a:solidFill>
                            <a:schemeClr val="tx1"/>
                          </a:solidFill>
                          <a:latin typeface="Gotham Rounded Book"/>
                          <a:ea typeface="+mn-ea"/>
                          <a:cs typeface="+mn-cs"/>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2400" kern="1200" dirty="0">
                          <a:solidFill>
                            <a:schemeClr val="tx1"/>
                          </a:solidFill>
                          <a:latin typeface="Gotham Rounded Book"/>
                          <a:ea typeface="+mn-ea"/>
                          <a:cs typeface="+mn-cs"/>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540832" y="3759105"/>
            <a:ext cx="2491388" cy="553998"/>
          </a:xfrm>
          <a:prstGeom prst="rect">
            <a:avLst/>
          </a:prstGeom>
        </p:spPr>
        <p:txBody>
          <a:bodyPr wrap="none">
            <a:spAutoFit/>
          </a:bodyPr>
          <a:lstStyle/>
          <a:p>
            <a:pPr lvl="0"/>
            <a:r>
              <a:rPr lang="en-GB" sz="3000" dirty="0">
                <a:solidFill>
                  <a:prstClr val="black"/>
                </a:solidFill>
                <a:latin typeface="Gotham Rounded Book"/>
              </a:rPr>
              <a:t>UCAS points </a:t>
            </a:r>
          </a:p>
        </p:txBody>
      </p:sp>
    </p:spTree>
    <p:extLst>
      <p:ext uri="{BB962C8B-B14F-4D97-AF65-F5344CB8AC3E}">
        <p14:creationId xmlns:p14="http://schemas.microsoft.com/office/powerpoint/2010/main" val="3400564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350349" y="527301"/>
            <a:ext cx="7374425" cy="605294"/>
          </a:xfrm>
          <a:prstGeom prst="rect">
            <a:avLst/>
          </a:prstGeom>
          <a:noFill/>
        </p:spPr>
        <p:txBody>
          <a:bodyPr wrap="square" rtlCol="0">
            <a:spAutoFit/>
          </a:bodyPr>
          <a:lstStyle/>
          <a:p>
            <a:pPr>
              <a:lnSpc>
                <a:spcPct val="80000"/>
              </a:lnSpc>
            </a:pPr>
            <a:r>
              <a:rPr lang="en-US" sz="4000" b="1" kern="1100" spc="-50" dirty="0" smtClean="0">
                <a:solidFill>
                  <a:srgbClr val="DF3C06"/>
                </a:solidFill>
                <a:latin typeface="Gotham Rounded Book"/>
                <a:cs typeface="Gotham Rounded Book"/>
              </a:rPr>
              <a:t>Introducing Eduqas</a:t>
            </a:r>
          </a:p>
        </p:txBody>
      </p:sp>
      <p:sp>
        <p:nvSpPr>
          <p:cNvPr id="4" name="TextBox 3"/>
          <p:cNvSpPr txBox="1"/>
          <p:nvPr/>
        </p:nvSpPr>
        <p:spPr>
          <a:xfrm>
            <a:off x="350348" y="1112076"/>
            <a:ext cx="8507901" cy="4216539"/>
          </a:xfrm>
          <a:prstGeom prst="rect">
            <a:avLst/>
          </a:prstGeom>
          <a:noFill/>
        </p:spPr>
        <p:txBody>
          <a:bodyPr wrap="square" rtlCol="0">
            <a:spAutoFit/>
          </a:bodyPr>
          <a:lstStyle/>
          <a:p>
            <a:pPr marL="285750" indent="-285750">
              <a:buFont typeface="Arial" panose="020B0604020202020204" pitchFamily="34" charset="0"/>
              <a:buChar char="•"/>
            </a:pPr>
            <a:endParaRPr lang="en-GB" baseline="30000" dirty="0" smtClean="0">
              <a:solidFill>
                <a:prstClr val="black">
                  <a:lumMod val="50000"/>
                  <a:lumOff val="50000"/>
                </a:prstClr>
              </a:solidFill>
              <a:latin typeface="Gotham Rounded Book"/>
              <a:cs typeface="Bliss-Light"/>
            </a:endParaRPr>
          </a:p>
          <a:p>
            <a:pPr marL="457200" indent="-457200">
              <a:buFont typeface="Arial" panose="020B0604020202020204" pitchFamily="34" charset="0"/>
              <a:buChar char="•"/>
            </a:pPr>
            <a:r>
              <a:rPr lang="en-GB" sz="3200" baseline="30000" dirty="0" smtClean="0">
                <a:latin typeface="Gotham Rounded Book"/>
                <a:cs typeface="Bliss-Light"/>
              </a:rPr>
              <a:t>In light of the diverging qualifications between England and Wales, WJEC has developed a new brand: </a:t>
            </a:r>
            <a:r>
              <a:rPr lang="en-GB" sz="3200" baseline="30000" dirty="0">
                <a:latin typeface="Gotham Rounded Book"/>
                <a:cs typeface="Bliss-Light"/>
              </a:rPr>
              <a:t>Eduqas.</a:t>
            </a:r>
            <a:r>
              <a:rPr lang="en-GB" sz="3200" baseline="30000" dirty="0" smtClean="0">
                <a:latin typeface="Gotham Rounded Book"/>
                <a:cs typeface="Bliss-Light"/>
              </a:rPr>
              <a:t> </a:t>
            </a:r>
          </a:p>
          <a:p>
            <a:endParaRPr lang="en-GB" sz="3200" baseline="30000" dirty="0" smtClean="0">
              <a:latin typeface="Gotham Rounded Book"/>
              <a:cs typeface="Bliss-Light"/>
            </a:endParaRPr>
          </a:p>
          <a:p>
            <a:pPr marL="457200" indent="-457200">
              <a:buFont typeface="Arial" panose="020B0604020202020204" pitchFamily="34" charset="0"/>
              <a:buChar char="•"/>
            </a:pPr>
            <a:r>
              <a:rPr lang="en-GB" sz="3200" baseline="30000" dirty="0" smtClean="0">
                <a:latin typeface="Gotham Rounded Book"/>
                <a:cs typeface="Bliss-Light"/>
              </a:rPr>
              <a:t>Eduqas will be the brand that provides schools with WJEC’s newly reformed Ofqual regulated GCSEs, AS and A levels.</a:t>
            </a:r>
          </a:p>
          <a:p>
            <a:endParaRPr lang="en-GB" sz="3200" baseline="30000" dirty="0" smtClean="0">
              <a:latin typeface="Gotham Rounded Book"/>
              <a:cs typeface="Bliss-Light"/>
            </a:endParaRPr>
          </a:p>
          <a:p>
            <a:pPr marL="457200" indent="-457200">
              <a:buFont typeface="Arial" panose="020B0604020202020204" pitchFamily="34" charset="0"/>
              <a:buChar char="•"/>
            </a:pPr>
            <a:r>
              <a:rPr lang="en-GB" sz="3200" baseline="30000" dirty="0" smtClean="0">
                <a:latin typeface="Gotham Rounded Book"/>
                <a:cs typeface="Bliss-Light"/>
              </a:rPr>
              <a:t>Eduqas enables </a:t>
            </a:r>
            <a:r>
              <a:rPr lang="en-GB" sz="3200" baseline="30000" dirty="0">
                <a:latin typeface="Gotham Rounded Book"/>
                <a:cs typeface="Bliss-Light"/>
              </a:rPr>
              <a:t>teachers to clearly distinguish between legacy </a:t>
            </a:r>
            <a:r>
              <a:rPr lang="en-GB" sz="3200" baseline="30000" dirty="0" smtClean="0">
                <a:latin typeface="Gotham Rounded Book"/>
                <a:cs typeface="Bliss-Light"/>
              </a:rPr>
              <a:t>qualifications in Wales and </a:t>
            </a:r>
            <a:r>
              <a:rPr lang="en-GB" sz="3200" baseline="30000" dirty="0">
                <a:latin typeface="Gotham Rounded Book"/>
                <a:cs typeface="Bliss-Light"/>
              </a:rPr>
              <a:t>reformed </a:t>
            </a:r>
            <a:r>
              <a:rPr lang="en-GB" sz="3200" baseline="30000" dirty="0" smtClean="0">
                <a:latin typeface="Gotham Rounded Book"/>
                <a:cs typeface="Bliss-Light"/>
              </a:rPr>
              <a:t>qualifications in England.</a:t>
            </a:r>
          </a:p>
          <a:p>
            <a:endParaRPr lang="en-GB" sz="3200" baseline="30000" dirty="0" smtClean="0">
              <a:latin typeface="Gotham Rounded Book"/>
              <a:cs typeface="Bliss-Light"/>
            </a:endParaRPr>
          </a:p>
          <a:p>
            <a:pPr marL="457200" indent="-457200">
              <a:buFont typeface="Arial" panose="020B0604020202020204" pitchFamily="34" charset="0"/>
              <a:buChar char="•"/>
            </a:pPr>
            <a:r>
              <a:rPr lang="en-GB" sz="3200" baseline="30000" dirty="0" smtClean="0">
                <a:latin typeface="Gotham Rounded Book"/>
                <a:cs typeface="Bliss-Light"/>
              </a:rPr>
              <a:t>Eduqas qualifications will primarily be available in England but also </a:t>
            </a:r>
            <a:r>
              <a:rPr lang="en-GB" sz="3200" baseline="30000" dirty="0">
                <a:latin typeface="Gotham Rounded Book"/>
                <a:cs typeface="Bliss-Light"/>
              </a:rPr>
              <a:t>in </a:t>
            </a:r>
            <a:r>
              <a:rPr lang="en-GB" sz="3200" baseline="30000" dirty="0" smtClean="0">
                <a:latin typeface="Gotham Rounded Book"/>
                <a:cs typeface="Bliss-Light"/>
              </a:rPr>
              <a:t>Northern </a:t>
            </a:r>
            <a:r>
              <a:rPr lang="en-GB" sz="3200" baseline="30000" dirty="0">
                <a:latin typeface="Gotham Rounded Book"/>
                <a:cs typeface="Bliss-Light"/>
              </a:rPr>
              <a:t>Ireland, Isle of Man and the Channel </a:t>
            </a:r>
            <a:r>
              <a:rPr lang="en-GB" sz="3200" baseline="30000" dirty="0" smtClean="0">
                <a:latin typeface="Gotham Rounded Book"/>
                <a:cs typeface="Bliss-Light"/>
              </a:rPr>
              <a:t>Islands at any schools offering Ofqual regulated qualifications.</a:t>
            </a:r>
          </a:p>
        </p:txBody>
      </p:sp>
    </p:spTree>
    <p:extLst>
      <p:ext uri="{BB962C8B-B14F-4D97-AF65-F5344CB8AC3E}">
        <p14:creationId xmlns:p14="http://schemas.microsoft.com/office/powerpoint/2010/main" val="914128188"/>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0700"/>
          </a:xfrm>
          <a:prstGeom prst="rect">
            <a:avLst/>
          </a:prstGeom>
        </p:spPr>
      </p:pic>
      <p:sp>
        <p:nvSpPr>
          <p:cNvPr id="4" name="TextBox 3"/>
          <p:cNvSpPr txBox="1"/>
          <p:nvPr/>
        </p:nvSpPr>
        <p:spPr>
          <a:xfrm>
            <a:off x="295512" y="495703"/>
            <a:ext cx="9080500" cy="615553"/>
          </a:xfrm>
          <a:prstGeom prst="rect">
            <a:avLst/>
          </a:prstGeom>
          <a:noFill/>
        </p:spPr>
        <p:txBody>
          <a:bodyPr wrap="square" rtlCol="0">
            <a:spAutoFit/>
          </a:bodyPr>
          <a:lstStyle/>
          <a:p>
            <a:pPr marL="355600"/>
            <a:r>
              <a:rPr lang="en-GB" sz="3400" b="1" kern="1100" spc="-50" dirty="0" smtClean="0">
                <a:solidFill>
                  <a:srgbClr val="DF3C06"/>
                </a:solidFill>
                <a:latin typeface="Gotham Rounded Book"/>
                <a:cs typeface="Gotham Rounded Book"/>
              </a:rPr>
              <a:t>EXTERNAL ASSESSMENT </a:t>
            </a:r>
            <a:endParaRPr lang="en-GB" sz="3400" b="1" kern="1100" spc="-50" dirty="0">
              <a:solidFill>
                <a:srgbClr val="DF3C06"/>
              </a:solidFill>
              <a:latin typeface="Gotham Rounded Book"/>
              <a:cs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30</a:t>
            </a:fld>
            <a:endParaRPr lang="en-US" sz="1100" dirty="0">
              <a:solidFill>
                <a:srgbClr val="A5A6A5"/>
              </a:solidFill>
              <a:latin typeface="Bliss-Light"/>
              <a:cs typeface="Bliss-Light"/>
            </a:endParaRPr>
          </a:p>
        </p:txBody>
      </p:sp>
      <p:sp>
        <p:nvSpPr>
          <p:cNvPr id="3" name="Rectangle 2"/>
          <p:cNvSpPr/>
          <p:nvPr/>
        </p:nvSpPr>
        <p:spPr>
          <a:xfrm>
            <a:off x="546362" y="1111256"/>
            <a:ext cx="8578799" cy="3652282"/>
          </a:xfrm>
          <a:prstGeom prst="rect">
            <a:avLst/>
          </a:prstGeom>
        </p:spPr>
        <p:txBody>
          <a:bodyPr wrap="square">
            <a:spAutoFit/>
          </a:bodyPr>
          <a:lstStyle/>
          <a:p>
            <a:pPr marL="342900" indent="-342900">
              <a:spcAft>
                <a:spcPts val="600"/>
              </a:spcAft>
              <a:buFont typeface="Symbol" panose="05050102010706020507" pitchFamily="18" charset="2"/>
              <a:buChar char=""/>
            </a:pPr>
            <a:r>
              <a:rPr lang="en-GB" sz="2600" dirty="0" smtClean="0">
                <a:solidFill>
                  <a:srgbClr val="000000"/>
                </a:solidFill>
                <a:latin typeface="Arial" panose="020B0604020202020204" pitchFamily="34" charset="0"/>
                <a:ea typeface="Times New Roman" panose="02020603050405020304" pitchFamily="18" charset="0"/>
              </a:rPr>
              <a:t>Designed </a:t>
            </a:r>
            <a:r>
              <a:rPr lang="en-GB" sz="2600" dirty="0">
                <a:solidFill>
                  <a:srgbClr val="000000"/>
                </a:solidFill>
                <a:latin typeface="Arial" panose="020B0604020202020204" pitchFamily="34" charset="0"/>
                <a:ea typeface="Times New Roman" panose="02020603050405020304" pitchFamily="18" charset="0"/>
              </a:rPr>
              <a:t>to assess candidates’ abilities to apply mathematical techniques and generate strategies to solve problems set in real-life contexts.</a:t>
            </a:r>
          </a:p>
          <a:p>
            <a:pPr marL="342900" lvl="0" indent="-342900">
              <a:spcAft>
                <a:spcPts val="600"/>
              </a:spcAft>
              <a:buFont typeface="Symbol" panose="05050102010706020507" pitchFamily="18" charset="2"/>
              <a:buChar char=""/>
            </a:pPr>
            <a:r>
              <a:rPr lang="en-GB" sz="2600" dirty="0" smtClean="0">
                <a:latin typeface="Arial" panose="020B0604020202020204" pitchFamily="34" charset="0"/>
                <a:ea typeface="Times New Roman" panose="02020603050405020304" pitchFamily="18" charset="0"/>
                <a:cs typeface="Arial" panose="020B0604020202020204" pitchFamily="34" charset="0"/>
              </a:rPr>
              <a:t>2 </a:t>
            </a:r>
            <a:r>
              <a:rPr lang="en-GB" sz="2600" dirty="0">
                <a:latin typeface="Arial" panose="020B0604020202020204" pitchFamily="34" charset="0"/>
                <a:ea typeface="Times New Roman" panose="02020603050405020304" pitchFamily="18" charset="0"/>
                <a:cs typeface="Arial" panose="020B0604020202020204" pitchFamily="34" charset="0"/>
              </a:rPr>
              <a:t>hours 30 </a:t>
            </a:r>
            <a:r>
              <a:rPr lang="en-GB" sz="2600" dirty="0" smtClean="0">
                <a:latin typeface="Arial" panose="020B0604020202020204" pitchFamily="34" charset="0"/>
                <a:ea typeface="Times New Roman" panose="02020603050405020304" pitchFamily="18" charset="0"/>
                <a:cs typeface="Arial" panose="020B0604020202020204" pitchFamily="34" charset="0"/>
              </a:rPr>
              <a:t>minutes </a:t>
            </a:r>
            <a:r>
              <a:rPr lang="en-GB" sz="2600" dirty="0">
                <a:latin typeface="Arial" panose="020B0604020202020204" pitchFamily="34" charset="0"/>
                <a:ea typeface="Times New Roman" panose="02020603050405020304" pitchFamily="18" charset="0"/>
                <a:cs typeface="Arial" panose="020B0604020202020204" pitchFamily="34" charset="0"/>
              </a:rPr>
              <a:t>timetabled examination.</a:t>
            </a:r>
            <a:endParaRPr lang="en-GB" sz="26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pPr>
            <a:r>
              <a:rPr lang="en-GB" sz="2600" dirty="0" smtClean="0">
                <a:latin typeface="Arial" panose="020B0604020202020204" pitchFamily="34" charset="0"/>
                <a:ea typeface="Times New Roman" panose="02020603050405020304" pitchFamily="18" charset="0"/>
                <a:cs typeface="Arial" panose="020B0604020202020204" pitchFamily="34" charset="0"/>
              </a:rPr>
              <a:t>100 </a:t>
            </a:r>
            <a:r>
              <a:rPr lang="en-GB" sz="2600" dirty="0">
                <a:latin typeface="Arial" panose="020B0604020202020204" pitchFamily="34" charset="0"/>
                <a:ea typeface="Times New Roman" panose="02020603050405020304" pitchFamily="18" charset="0"/>
                <a:cs typeface="Arial" panose="020B0604020202020204" pitchFamily="34" charset="0"/>
              </a:rPr>
              <a:t>marks.</a:t>
            </a:r>
            <a:endParaRPr lang="en-GB" sz="26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pPr>
            <a:r>
              <a:rPr lang="en-GB" sz="2600" dirty="0">
                <a:latin typeface="Arial" panose="020B0604020202020204" pitchFamily="34" charset="0"/>
                <a:ea typeface="Times New Roman" panose="02020603050405020304" pitchFamily="18" charset="0"/>
                <a:cs typeface="Arial" panose="020B0604020202020204" pitchFamily="34" charset="0"/>
              </a:rPr>
              <a:t>The use of calculators will be </a:t>
            </a:r>
            <a:r>
              <a:rPr lang="en-GB" sz="2600" dirty="0" smtClean="0">
                <a:latin typeface="Arial" panose="020B0604020202020204" pitchFamily="34" charset="0"/>
                <a:ea typeface="Times New Roman" panose="02020603050405020304" pitchFamily="18" charset="0"/>
                <a:cs typeface="Arial" panose="020B0604020202020204" pitchFamily="34" charset="0"/>
              </a:rPr>
              <a:t>allowed. </a:t>
            </a:r>
          </a:p>
          <a:p>
            <a:pPr marL="342900" lvl="0" indent="-342900">
              <a:spcAft>
                <a:spcPts val="410"/>
              </a:spcAft>
              <a:buFont typeface="Symbol" panose="05050102010706020507" pitchFamily="18" charset="2"/>
              <a:buChar char=""/>
            </a:pPr>
            <a:r>
              <a:rPr lang="en-GB" sz="2600" dirty="0" smtClean="0">
                <a:solidFill>
                  <a:srgbClr val="000000"/>
                </a:solidFill>
                <a:latin typeface="Arial" panose="020B0604020202020204" pitchFamily="34" charset="0"/>
                <a:ea typeface="Times New Roman" panose="02020603050405020304" pitchFamily="18" charset="0"/>
              </a:rPr>
              <a:t>One </a:t>
            </a:r>
            <a:r>
              <a:rPr lang="en-GB" sz="2600" dirty="0">
                <a:solidFill>
                  <a:srgbClr val="000000"/>
                </a:solidFill>
                <a:latin typeface="Arial" panose="020B0604020202020204" pitchFamily="34" charset="0"/>
                <a:ea typeface="Times New Roman" panose="02020603050405020304" pitchFamily="18" charset="0"/>
              </a:rPr>
              <a:t>assessment opportunity per year: May/June.</a:t>
            </a:r>
          </a:p>
          <a:p>
            <a:pPr marL="342900" lvl="0" indent="-342900">
              <a:spcAft>
                <a:spcPts val="410"/>
              </a:spcAft>
              <a:buFont typeface="Symbol" panose="05050102010706020507" pitchFamily="18" charset="2"/>
              <a:buChar char=""/>
            </a:pPr>
            <a:r>
              <a:rPr lang="en-GB" sz="2600" dirty="0">
                <a:solidFill>
                  <a:srgbClr val="000000"/>
                </a:solidFill>
                <a:latin typeface="Arial" panose="020B0604020202020204" pitchFamily="34" charset="0"/>
                <a:ea typeface="Times New Roman" panose="02020603050405020304" pitchFamily="18" charset="0"/>
              </a:rPr>
              <a:t>First assessment: summer 2016.</a:t>
            </a:r>
            <a:endParaRPr lang="en-GB" sz="2600" dirty="0">
              <a:solidFill>
                <a:srgbClr val="000000"/>
              </a:solidFill>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2089463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0700"/>
          </a:xfrm>
          <a:prstGeom prst="rect">
            <a:avLst/>
          </a:prstGeom>
        </p:spPr>
      </p:pic>
      <p:sp>
        <p:nvSpPr>
          <p:cNvPr id="4" name="TextBox 3"/>
          <p:cNvSpPr txBox="1"/>
          <p:nvPr/>
        </p:nvSpPr>
        <p:spPr>
          <a:xfrm>
            <a:off x="295512" y="495703"/>
            <a:ext cx="9080500" cy="615553"/>
          </a:xfrm>
          <a:prstGeom prst="rect">
            <a:avLst/>
          </a:prstGeom>
          <a:noFill/>
        </p:spPr>
        <p:txBody>
          <a:bodyPr wrap="square" rtlCol="0">
            <a:spAutoFit/>
          </a:bodyPr>
          <a:lstStyle/>
          <a:p>
            <a:pPr marL="355600"/>
            <a:r>
              <a:rPr lang="en-GB" sz="3400" b="1" kern="1100" spc="-50" dirty="0" smtClean="0">
                <a:solidFill>
                  <a:srgbClr val="DF3C06"/>
                </a:solidFill>
                <a:latin typeface="Gotham Rounded Book"/>
                <a:cs typeface="Gotham Rounded Book"/>
              </a:rPr>
              <a:t>INTERNAL ASSESSMENT </a:t>
            </a:r>
            <a:endParaRPr lang="en-GB" sz="3400" b="1" kern="1100" spc="-50" dirty="0">
              <a:solidFill>
                <a:srgbClr val="DF3C06"/>
              </a:solidFill>
              <a:latin typeface="Gotham Rounded Book"/>
              <a:cs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31</a:t>
            </a:fld>
            <a:endParaRPr lang="en-US" sz="1100" dirty="0">
              <a:solidFill>
                <a:srgbClr val="A5A6A5"/>
              </a:solidFill>
              <a:latin typeface="Bliss-Light"/>
              <a:cs typeface="Bliss-Light"/>
            </a:endParaRPr>
          </a:p>
        </p:txBody>
      </p:sp>
      <p:sp>
        <p:nvSpPr>
          <p:cNvPr id="3" name="Rectangle 2"/>
          <p:cNvSpPr/>
          <p:nvPr/>
        </p:nvSpPr>
        <p:spPr>
          <a:xfrm>
            <a:off x="546362" y="1111256"/>
            <a:ext cx="8578799" cy="4278094"/>
          </a:xfrm>
          <a:prstGeom prst="rect">
            <a:avLst/>
          </a:prstGeom>
        </p:spPr>
        <p:txBody>
          <a:bodyPr wrap="square">
            <a:spAutoFit/>
          </a:bodyPr>
          <a:lstStyle/>
          <a:p>
            <a:pPr marL="342900" lvl="0" indent="-342900">
              <a:buFont typeface="Arial" panose="020B0604020202020204" pitchFamily="34" charset="0"/>
              <a:buChar char="•"/>
            </a:pPr>
            <a:r>
              <a:rPr lang="en-GB" sz="2400" dirty="0" smtClean="0">
                <a:latin typeface="Arial" panose="020B0604020202020204" pitchFamily="34" charset="0"/>
                <a:cs typeface="Arial" panose="020B0604020202020204" pitchFamily="34" charset="0"/>
              </a:rPr>
              <a:t>Designed </a:t>
            </a:r>
            <a:r>
              <a:rPr lang="en-GB" sz="2400" dirty="0">
                <a:latin typeface="Arial" panose="020B0604020202020204" pitchFamily="34" charset="0"/>
                <a:cs typeface="Arial" panose="020B0604020202020204" pitchFamily="34" charset="0"/>
              </a:rPr>
              <a:t>to assess learners’ abilities to use the problem solving cycle, plan how to solve a </a:t>
            </a:r>
            <a:r>
              <a:rPr lang="en-GB" sz="2400" dirty="0" smtClean="0">
                <a:latin typeface="Arial" panose="020B0604020202020204" pitchFamily="34" charset="0"/>
                <a:cs typeface="Arial" panose="020B0604020202020204" pitchFamily="34" charset="0"/>
              </a:rPr>
              <a:t>problem, </a:t>
            </a:r>
            <a:r>
              <a:rPr lang="en-GB" sz="2400" dirty="0">
                <a:latin typeface="Arial" panose="020B0604020202020204" pitchFamily="34" charset="0"/>
                <a:cs typeface="Arial" panose="020B0604020202020204" pitchFamily="34" charset="0"/>
              </a:rPr>
              <a:t>identify and collect the information/data needed, process it and interpret and present the results. </a:t>
            </a:r>
            <a:endParaRPr lang="en-GB" sz="2400" dirty="0" smtClean="0">
              <a:latin typeface="Arial" panose="020B0604020202020204" pitchFamily="34" charset="0"/>
              <a:cs typeface="Arial" panose="020B0604020202020204" pitchFamily="34" charset="0"/>
            </a:endParaRPr>
          </a:p>
          <a:p>
            <a:pPr lvl="0"/>
            <a:endParaRPr lang="en-GB" sz="16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400" b="1" dirty="0" smtClean="0">
                <a:latin typeface="Arial" panose="020B0604020202020204" pitchFamily="34" charset="0"/>
                <a:cs typeface="Arial" panose="020B0604020202020204" pitchFamily="34" charset="0"/>
              </a:rPr>
              <a:t>10</a:t>
            </a:r>
            <a:r>
              <a:rPr lang="en-GB" sz="2400" dirty="0" smtClean="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hours </a:t>
            </a:r>
            <a:r>
              <a:rPr lang="en-GB" sz="2400" dirty="0" smtClean="0">
                <a:latin typeface="Arial" panose="020B0604020202020204" pitchFamily="34" charset="0"/>
                <a:cs typeface="Arial" panose="020B0604020202020204" pitchFamily="34" charset="0"/>
              </a:rPr>
              <a:t>controlled assessment.</a:t>
            </a:r>
          </a:p>
          <a:p>
            <a:pPr marL="342900" lvl="0" indent="-342900">
              <a:buFont typeface="Arial" panose="020B0604020202020204" pitchFamily="34" charset="0"/>
              <a:buChar char="•"/>
            </a:pPr>
            <a:endParaRPr lang="en-GB" sz="1600" dirty="0" smtClean="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400" dirty="0" smtClean="0">
                <a:latin typeface="Arial" panose="020B0604020202020204" pitchFamily="34" charset="0"/>
                <a:cs typeface="Arial" panose="020B0604020202020204" pitchFamily="34" charset="0"/>
              </a:rPr>
              <a:t>WJEC </a:t>
            </a:r>
            <a:r>
              <a:rPr lang="en-GB" sz="2400" dirty="0">
                <a:latin typeface="Arial" panose="020B0604020202020204" pitchFamily="34" charset="0"/>
                <a:cs typeface="Arial" panose="020B0604020202020204" pitchFamily="34" charset="0"/>
              </a:rPr>
              <a:t>has produced a bank of model </a:t>
            </a:r>
            <a:r>
              <a:rPr lang="en-GB" sz="2400" dirty="0" smtClean="0">
                <a:latin typeface="Arial" panose="020B0604020202020204" pitchFamily="34" charset="0"/>
                <a:cs typeface="Arial" panose="020B0604020202020204" pitchFamily="34" charset="0"/>
              </a:rPr>
              <a:t>assignment briefs </a:t>
            </a:r>
            <a:r>
              <a:rPr lang="en-GB" sz="2400" dirty="0">
                <a:latin typeface="Arial" panose="020B0604020202020204" pitchFamily="34" charset="0"/>
                <a:cs typeface="Arial" panose="020B0604020202020204" pitchFamily="34" charset="0"/>
              </a:rPr>
              <a:t>for the component.  Centres may use a model WJEC assignment, contextualise a WJEC model assignment or create their own.  </a:t>
            </a:r>
            <a:endParaRPr lang="en-GB" sz="2400" dirty="0" smtClean="0">
              <a:latin typeface="Arial" panose="020B0604020202020204" pitchFamily="34" charset="0"/>
              <a:cs typeface="Arial" panose="020B0604020202020204" pitchFamily="34" charset="0"/>
            </a:endParaRPr>
          </a:p>
          <a:p>
            <a:pPr lvl="0" defTabSz="360363"/>
            <a:r>
              <a:rPr lang="en-GB"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91900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264258" y="-165100"/>
            <a:ext cx="8610053" cy="5401479"/>
          </a:xfrm>
          <a:prstGeom prst="rect">
            <a:avLst/>
          </a:prstGeom>
          <a:noFill/>
        </p:spPr>
        <p:txBody>
          <a:bodyPr wrap="square" rtlCol="0">
            <a:spAutoFit/>
          </a:bodyPr>
          <a:lstStyle/>
          <a:p>
            <a:pPr marL="285750" indent="-285750">
              <a:lnSpc>
                <a:spcPct val="150000"/>
              </a:lnSpc>
            </a:pPr>
            <a:endParaRPr lang="en-GB" sz="2800" dirty="0" smtClean="0">
              <a:latin typeface="Gotham Rounded Book"/>
            </a:endParaRPr>
          </a:p>
          <a:p>
            <a:pPr marL="285750" indent="-285750">
              <a:lnSpc>
                <a:spcPct val="150000"/>
              </a:lnSpc>
            </a:pPr>
            <a:r>
              <a:rPr lang="en-GB" sz="3400" b="1" dirty="0" smtClean="0">
                <a:solidFill>
                  <a:srgbClr val="DF3C06"/>
                </a:solidFill>
                <a:latin typeface="Gotham Rounded Book"/>
              </a:rPr>
              <a:t>CONTENT</a:t>
            </a:r>
          </a:p>
          <a:p>
            <a:pPr>
              <a:spcAft>
                <a:spcPts val="0"/>
              </a:spcAft>
            </a:pPr>
            <a:r>
              <a:rPr lang="en-GB" sz="2800" dirty="0">
                <a:latin typeface="Arial" panose="020B0604020202020204" pitchFamily="34" charset="0"/>
                <a:ea typeface="Calibri" panose="020F0502020204030204" pitchFamily="34" charset="0"/>
                <a:cs typeface="Arial" panose="020B0604020202020204" pitchFamily="34" charset="0"/>
              </a:rPr>
              <a:t>For the controlled assessment task learners must use appropriate mathematical/statistical techniques taken from the specification content to solve the problem and communicate the solution clearly and efficiently.  </a:t>
            </a:r>
            <a:endParaRPr lang="en-GB" sz="2800"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2800" dirty="0">
                <a:latin typeface="Arial" panose="020B0604020202020204" pitchFamily="34" charset="0"/>
                <a:ea typeface="Times New Roman" panose="02020603050405020304" pitchFamily="18" charset="0"/>
                <a:cs typeface="Times New Roman" panose="02020603050405020304" pitchFamily="18" charset="0"/>
              </a:rPr>
              <a:t>There is no expectation for learners to use any additional content set outside the specification </a:t>
            </a:r>
            <a:r>
              <a:rPr lang="en-GB" sz="2800" dirty="0" smtClean="0">
                <a:latin typeface="Arial" panose="020B0604020202020204" pitchFamily="34" charset="0"/>
                <a:ea typeface="Times New Roman" panose="02020603050405020304" pitchFamily="18" charset="0"/>
                <a:cs typeface="Times New Roman" panose="02020603050405020304" pitchFamily="18" charset="0"/>
              </a:rPr>
              <a:t>content. However</a:t>
            </a:r>
            <a:r>
              <a:rPr lang="en-GB" sz="2800" dirty="0">
                <a:latin typeface="Arial" panose="020B0604020202020204" pitchFamily="34" charset="0"/>
                <a:ea typeface="Times New Roman" panose="02020603050405020304" pitchFamily="18" charset="0"/>
                <a:cs typeface="Times New Roman" panose="02020603050405020304" pitchFamily="18" charset="0"/>
              </a:rPr>
              <a:t>, they will not be penalised or gain additional credit for doing so. </a:t>
            </a:r>
            <a:endParaRPr lang="en-GB"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32</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3218530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33</a:t>
            </a:fld>
            <a:endParaRPr lang="en-US" sz="1100" dirty="0">
              <a:solidFill>
                <a:srgbClr val="A5A6A5"/>
              </a:solidFill>
              <a:latin typeface="Bliss-Light"/>
              <a:cs typeface="Bliss-Light"/>
            </a:endParaRPr>
          </a:p>
        </p:txBody>
      </p:sp>
      <p:graphicFrame>
        <p:nvGraphicFramePr>
          <p:cNvPr id="3" name="Table 2"/>
          <p:cNvGraphicFramePr>
            <a:graphicFrameLocks noGrp="1"/>
          </p:cNvGraphicFramePr>
          <p:nvPr>
            <p:extLst>
              <p:ext uri="{D42A27DB-BD31-4B8C-83A1-F6EECF244321}">
                <p14:modId xmlns:p14="http://schemas.microsoft.com/office/powerpoint/2010/main" val="1809430394"/>
              </p:ext>
            </p:extLst>
          </p:nvPr>
        </p:nvGraphicFramePr>
        <p:xfrm>
          <a:off x="664474" y="532545"/>
          <a:ext cx="7279792" cy="5013342"/>
        </p:xfrm>
        <a:graphic>
          <a:graphicData uri="http://schemas.openxmlformats.org/drawingml/2006/table">
            <a:tbl>
              <a:tblPr/>
              <a:tblGrid>
                <a:gridCol w="278491"/>
                <a:gridCol w="7001301"/>
              </a:tblGrid>
              <a:tr h="278519">
                <a:tc rowSpan="6">
                  <a:txBody>
                    <a:bodyPr/>
                    <a:lstStyle/>
                    <a:p>
                      <a:pPr algn="ctr" fontAlgn="ctr"/>
                      <a:r>
                        <a:rPr lang="en-GB" sz="1600" b="1" i="0" u="none" strike="noStrike" dirty="0">
                          <a:solidFill>
                            <a:srgbClr val="000000"/>
                          </a:solidFill>
                          <a:effectLst/>
                          <a:latin typeface="Arial" panose="020B0604020202020204" pitchFamily="34" charset="0"/>
                        </a:rPr>
                        <a:t>NUMBER</a:t>
                      </a:r>
                    </a:p>
                  </a:txBody>
                  <a:tcPr marL="5433" marR="5433" marT="543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000000"/>
                          </a:solidFill>
                          <a:effectLst/>
                          <a:latin typeface="Arial" panose="020B0604020202020204" pitchFamily="34" charset="0"/>
                        </a:rPr>
                        <a:t>Working with big and small numbers including those in standard form</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Working with fractions, decimals and percentages in real-life contexts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Applying ratio to real-life contexts and problems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Applying and interpreting the limits of accuracy</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Interpreting growth and decay problems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Solving problems involving direct and inverse proportion</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rowSpan="7">
                  <a:txBody>
                    <a:bodyPr/>
                    <a:lstStyle/>
                    <a:p>
                      <a:pPr algn="ctr" fontAlgn="ctr"/>
                      <a:r>
                        <a:rPr lang="en-GB" sz="1600" b="1" i="0" u="none" strike="noStrike" dirty="0">
                          <a:solidFill>
                            <a:srgbClr val="000000"/>
                          </a:solidFill>
                          <a:effectLst/>
                          <a:latin typeface="Arial" panose="020B0604020202020204" pitchFamily="34" charset="0"/>
                        </a:rPr>
                        <a:t>FINANCE</a:t>
                      </a:r>
                    </a:p>
                  </a:txBody>
                  <a:tcPr marL="5433" marR="5433" marT="543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000000"/>
                          </a:solidFill>
                          <a:effectLst/>
                          <a:latin typeface="Arial" panose="020B0604020202020204" pitchFamily="34" charset="0"/>
                        </a:rPr>
                        <a:t>Basic ideas of banking</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Understanding investments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Personal finance </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Business and enterprise </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Currency transactions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Understanding inflation</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Using technology in financial situations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rowSpan="5">
                  <a:txBody>
                    <a:bodyPr/>
                    <a:lstStyle/>
                    <a:p>
                      <a:pPr algn="ctr" fontAlgn="ctr"/>
                      <a:r>
                        <a:rPr lang="en-GB" sz="1600" b="1" i="0" u="none" strike="noStrike" dirty="0">
                          <a:solidFill>
                            <a:srgbClr val="000000"/>
                          </a:solidFill>
                          <a:effectLst/>
                          <a:latin typeface="Arial" panose="020B0604020202020204" pitchFamily="34" charset="0"/>
                        </a:rPr>
                        <a:t>ALGEBRA</a:t>
                      </a:r>
                    </a:p>
                  </a:txBody>
                  <a:tcPr marL="5433" marR="5433" marT="543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000000"/>
                          </a:solidFill>
                          <a:effectLst/>
                          <a:latin typeface="Arial" panose="020B0604020202020204" pitchFamily="34" charset="0"/>
                        </a:rPr>
                        <a:t>Substituting numerical values into formulae and expressions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Rearranging formulae to change the subject</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Recognising, sketching and interpreting graphs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Calculating and interpreting gradients of graphs and areas under graphs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519">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Setting up and solving problems in linear programming</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966523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264258" y="-165100"/>
            <a:ext cx="8610053" cy="923330"/>
          </a:xfrm>
          <a:prstGeom prst="rect">
            <a:avLst/>
          </a:prstGeom>
          <a:noFill/>
        </p:spPr>
        <p:txBody>
          <a:bodyPr wrap="square" rtlCol="0">
            <a:spAutoFit/>
          </a:bodyPr>
          <a:lstStyle/>
          <a:p>
            <a:pPr marL="285750" indent="-285750">
              <a:lnSpc>
                <a:spcPct val="150000"/>
              </a:lnSpc>
            </a:pPr>
            <a:endParaRPr lang="en-GB" sz="2800" dirty="0" smtClean="0">
              <a:latin typeface="Gotham Rounded Book"/>
            </a:endParaRPr>
          </a:p>
          <a:p>
            <a:pPr marL="285750" indent="-285750">
              <a:lnSpc>
                <a:spcPct val="150000"/>
              </a:lnSpc>
            </a:pPr>
            <a:endParaRPr lang="en-GB" sz="8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34</a:t>
            </a:fld>
            <a:endParaRPr lang="en-US" sz="1100" dirty="0">
              <a:solidFill>
                <a:srgbClr val="A5A6A5"/>
              </a:solidFill>
              <a:latin typeface="Bliss-Light"/>
              <a:cs typeface="Bliss-Light"/>
            </a:endParaRPr>
          </a:p>
        </p:txBody>
      </p:sp>
      <p:graphicFrame>
        <p:nvGraphicFramePr>
          <p:cNvPr id="3" name="Table 2"/>
          <p:cNvGraphicFramePr>
            <a:graphicFrameLocks noGrp="1"/>
          </p:cNvGraphicFramePr>
          <p:nvPr>
            <p:extLst>
              <p:ext uri="{D42A27DB-BD31-4B8C-83A1-F6EECF244321}">
                <p14:modId xmlns:p14="http://schemas.microsoft.com/office/powerpoint/2010/main" val="267035602"/>
              </p:ext>
            </p:extLst>
          </p:nvPr>
        </p:nvGraphicFramePr>
        <p:xfrm>
          <a:off x="457199" y="156376"/>
          <a:ext cx="8417111" cy="5541525"/>
        </p:xfrm>
        <a:graphic>
          <a:graphicData uri="http://schemas.openxmlformats.org/drawingml/2006/table">
            <a:tbl>
              <a:tblPr/>
              <a:tblGrid>
                <a:gridCol w="332161"/>
                <a:gridCol w="8084950"/>
              </a:tblGrid>
              <a:tr h="264729">
                <a:tc rowSpan="6">
                  <a:txBody>
                    <a:bodyPr/>
                    <a:lstStyle/>
                    <a:p>
                      <a:pPr algn="ctr" fontAlgn="ctr"/>
                      <a:r>
                        <a:rPr lang="en-GB" sz="1600" b="1" i="0" u="none" strike="noStrike" dirty="0">
                          <a:solidFill>
                            <a:srgbClr val="000000"/>
                          </a:solidFill>
                          <a:effectLst/>
                          <a:latin typeface="Arial" panose="020B0604020202020204" pitchFamily="34" charset="0"/>
                        </a:rPr>
                        <a:t>PROBABILITY</a:t>
                      </a:r>
                    </a:p>
                  </a:txBody>
                  <a:tcPr marL="5433" marR="5433" marT="543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000000"/>
                          </a:solidFill>
                          <a:effectLst/>
                          <a:latin typeface="Arial" panose="020B0604020202020204" pitchFamily="34" charset="0"/>
                        </a:rPr>
                        <a:t>Understanding that empirical unbiased samples tend towards theoretical probability distributions, with increasing sample size</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Enumerating sets and combinations of sets systematically, using tables, grids, Venn diagrams and tree diagrams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Calculating the probability of independent and dependent combined events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Calculating and interpreting conditional probabilities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Bayes’ Theorem</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Communicating and interpreting risk</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rowSpan="11">
                  <a:txBody>
                    <a:bodyPr/>
                    <a:lstStyle/>
                    <a:p>
                      <a:pPr algn="ctr" fontAlgn="ctr"/>
                      <a:r>
                        <a:rPr lang="en-GB" sz="1600" b="1" i="0" u="none" strike="noStrike">
                          <a:solidFill>
                            <a:srgbClr val="000000"/>
                          </a:solidFill>
                          <a:effectLst/>
                          <a:latin typeface="Arial" panose="020B0604020202020204" pitchFamily="34" charset="0"/>
                        </a:rPr>
                        <a:t>STATISTICS</a:t>
                      </a:r>
                    </a:p>
                  </a:txBody>
                  <a:tcPr marL="5433" marR="5433" marT="5433"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600" b="0" i="0" u="none" strike="noStrike" dirty="0">
                          <a:solidFill>
                            <a:srgbClr val="000000"/>
                          </a:solidFill>
                          <a:effectLst/>
                          <a:latin typeface="Arial" panose="020B0604020202020204" pitchFamily="34" charset="0"/>
                        </a:rPr>
                        <a:t>Understanding and using the statistical problem-solving process/handling data cycle.</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Understanding and using a range of sampling methods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Identifying and investigating outliers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Evaluating the weaknesses, strengths and suitability of data</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Constructing and interpreting diagrams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Interpreting, analysing and comparing the distributions of data sets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8443">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Using and interpreting scatter graphs of bivariate data</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Understanding regression and using the principle of least squares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000000"/>
                          </a:solidFill>
                          <a:effectLst/>
                          <a:latin typeface="Arial" panose="020B0604020202020204" pitchFamily="34" charset="0"/>
                        </a:rPr>
                        <a:t>Calculating and interpreting product moment correlation coefficients </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FF0000"/>
                          </a:solidFill>
                          <a:effectLst/>
                          <a:latin typeface="Arial" panose="020B0604020202020204" pitchFamily="34" charset="0"/>
                        </a:rPr>
                        <a:t>Carry out hypothesis tests on both Spearman's rank correlation coefficient and Pearson's correlation coefficient.</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667">
                <a:tc vMerge="1">
                  <a:txBody>
                    <a:bodyPr/>
                    <a:lstStyle/>
                    <a:p>
                      <a:endParaRPr lang="en-GB"/>
                    </a:p>
                  </a:txBody>
                  <a:tcPr/>
                </a:tc>
                <a:tc>
                  <a:txBody>
                    <a:bodyPr/>
                    <a:lstStyle/>
                    <a:p>
                      <a:pPr algn="l" fontAlgn="ctr"/>
                      <a:r>
                        <a:rPr lang="en-GB" sz="1600" b="0" i="0" u="none" strike="noStrike" dirty="0">
                          <a:solidFill>
                            <a:srgbClr val="FF0000"/>
                          </a:solidFill>
                          <a:effectLst/>
                          <a:latin typeface="Arial" panose="020B0604020202020204" pitchFamily="34" charset="0"/>
                        </a:rPr>
                        <a:t>Using and apply the Chi-squared hypothesis test in contingency tables</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003116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duqas_Powerpoint_Templates_for PPT-1.ps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p:nvSpPr>
        <p:spPr>
          <a:xfrm>
            <a:off x="243297" y="699606"/>
            <a:ext cx="6160160" cy="634020"/>
          </a:xfrm>
          <a:prstGeom prst="rect">
            <a:avLst/>
          </a:prstGeom>
          <a:noFill/>
        </p:spPr>
        <p:txBody>
          <a:bodyPr wrap="square" rtlCol="0">
            <a:spAutoFit/>
          </a:bodyPr>
          <a:lstStyle/>
          <a:p>
            <a:pPr>
              <a:lnSpc>
                <a:spcPct val="80000"/>
              </a:lnSpc>
            </a:pPr>
            <a:r>
              <a:rPr lang="en-US" sz="4400" kern="1100" spc="-30" dirty="0">
                <a:solidFill>
                  <a:schemeClr val="bg1"/>
                </a:solidFill>
                <a:latin typeface="Gotham Rounded Book"/>
                <a:cs typeface="Gotham Rounded Book"/>
              </a:rPr>
              <a:t>RESOURCES</a:t>
            </a:r>
          </a:p>
        </p:txBody>
      </p:sp>
    </p:spTree>
    <p:extLst>
      <p:ext uri="{BB962C8B-B14F-4D97-AF65-F5344CB8AC3E}">
        <p14:creationId xmlns:p14="http://schemas.microsoft.com/office/powerpoint/2010/main" val="21278361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95250" y="630561"/>
            <a:ext cx="9048749" cy="4339650"/>
          </a:xfrm>
          <a:prstGeom prst="rect">
            <a:avLst/>
          </a:prstGeom>
          <a:noFill/>
        </p:spPr>
        <p:txBody>
          <a:bodyPr wrap="square" rtlCol="0">
            <a:spAutoFit/>
          </a:bodyPr>
          <a:lstStyle/>
          <a:p>
            <a:pPr marL="457200" lvl="0" indent="-457200">
              <a:buFont typeface="Arial" panose="020B0604020202020204" pitchFamily="34" charset="0"/>
              <a:buChar char="•"/>
            </a:pPr>
            <a:r>
              <a:rPr lang="en-GB" sz="2600" dirty="0" smtClean="0">
                <a:latin typeface="Arial" panose="020B0604020202020204" pitchFamily="34" charset="0"/>
                <a:cs typeface="Arial" panose="020B0604020202020204" pitchFamily="34" charset="0"/>
              </a:rPr>
              <a:t>Teachers’ guide</a:t>
            </a:r>
          </a:p>
          <a:p>
            <a:pPr lvl="0"/>
            <a:endParaRPr lang="en-GB" sz="1600" dirty="0" smtClean="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GB" sz="2600" dirty="0" smtClean="0">
                <a:latin typeface="Arial" panose="020B0604020202020204" pitchFamily="34" charset="0"/>
                <a:cs typeface="Arial" panose="020B0604020202020204" pitchFamily="34" charset="0"/>
              </a:rPr>
              <a:t>Dedicated resources website </a:t>
            </a:r>
            <a:r>
              <a:rPr lang="en-GB" sz="2600" dirty="0" smtClean="0">
                <a:latin typeface="Arial" panose="020B0604020202020204" pitchFamily="34" charset="0"/>
                <a:cs typeface="Arial" panose="020B0604020202020204" pitchFamily="34" charset="0"/>
                <a:hlinkClick r:id="rId3"/>
              </a:rPr>
              <a:t>resources.wjec.co.uk</a:t>
            </a:r>
            <a:endParaRPr lang="en-GB" sz="2600" dirty="0" smtClean="0">
              <a:latin typeface="Arial" panose="020B0604020202020204" pitchFamily="34" charset="0"/>
              <a:cs typeface="Arial" panose="020B0604020202020204" pitchFamily="34" charset="0"/>
            </a:endParaRPr>
          </a:p>
          <a:p>
            <a:pPr marL="457200" lvl="0" indent="-457200" eaLnBrk="0" hangingPunct="0">
              <a:lnSpc>
                <a:spcPct val="150000"/>
              </a:lnSpc>
              <a:buFont typeface="Arial" panose="020B0604020202020204" pitchFamily="34" charset="0"/>
              <a:buChar char="•"/>
              <a:defRPr/>
            </a:pPr>
            <a:r>
              <a:rPr lang="en-GB" sz="2600" dirty="0" smtClean="0">
                <a:latin typeface="Arial" panose="020B0604020202020204" pitchFamily="34" charset="0"/>
                <a:cs typeface="Arial" panose="020B0604020202020204" pitchFamily="34" charset="0"/>
              </a:rPr>
              <a:t>Online </a:t>
            </a:r>
            <a:r>
              <a:rPr lang="en-GB" sz="2600" dirty="0">
                <a:latin typeface="Arial" panose="020B0604020202020204" pitchFamily="34" charset="0"/>
                <a:cs typeface="Arial" panose="020B0604020202020204" pitchFamily="34" charset="0"/>
              </a:rPr>
              <a:t>results </a:t>
            </a:r>
            <a:r>
              <a:rPr lang="en-GB" sz="2600" dirty="0" smtClean="0">
                <a:latin typeface="Arial" panose="020B0604020202020204" pitchFamily="34" charset="0"/>
                <a:cs typeface="Arial" panose="020B0604020202020204" pitchFamily="34" charset="0"/>
              </a:rPr>
              <a:t>analysis</a:t>
            </a:r>
          </a:p>
          <a:p>
            <a:pPr marL="457200" indent="-457200" eaLnBrk="0" hangingPunct="0">
              <a:lnSpc>
                <a:spcPct val="150000"/>
              </a:lnSpc>
              <a:buFont typeface="Arial" panose="020B0604020202020204" pitchFamily="34" charset="0"/>
              <a:buChar char="•"/>
              <a:defRPr/>
            </a:pPr>
            <a:r>
              <a:rPr lang="en-GB" sz="2600" dirty="0">
                <a:latin typeface="Arial" panose="020B0604020202020204" pitchFamily="34" charset="0"/>
                <a:cs typeface="Arial" panose="020B0604020202020204" pitchFamily="34" charset="0"/>
              </a:rPr>
              <a:t>Online Examination Review </a:t>
            </a:r>
            <a:r>
              <a:rPr lang="en-GB" sz="2600" dirty="0" smtClean="0">
                <a:latin typeface="Arial" panose="020B0604020202020204" pitchFamily="34" charset="0"/>
                <a:cs typeface="Arial" panose="020B0604020202020204" pitchFamily="34" charset="0"/>
                <a:hlinkClick r:id="rId4"/>
              </a:rPr>
              <a:t>oer.wjec.co.uk</a:t>
            </a:r>
            <a:endParaRPr lang="en-GB" sz="2600" dirty="0" smtClean="0">
              <a:latin typeface="Arial" panose="020B0604020202020204" pitchFamily="34" charset="0"/>
              <a:cs typeface="Arial" panose="020B0604020202020204" pitchFamily="34" charset="0"/>
            </a:endParaRPr>
          </a:p>
          <a:p>
            <a:pPr marL="457200" indent="-457200" eaLnBrk="0" hangingPunct="0">
              <a:buFont typeface="Arial" panose="020B0604020202020204" pitchFamily="34" charset="0"/>
              <a:buChar char="•"/>
              <a:defRPr/>
            </a:pPr>
            <a:r>
              <a:rPr lang="en-GB" sz="2600" dirty="0" smtClean="0">
                <a:latin typeface="Arial" panose="020B0604020202020204" pitchFamily="34" charset="0"/>
                <a:cs typeface="Arial" panose="020B0604020202020204" pitchFamily="34" charset="0"/>
              </a:rPr>
              <a:t>Free briefing sessions in the Spring term – more details on www.eduqas.co.uk</a:t>
            </a:r>
            <a:endParaRPr lang="en-GB" sz="2600" dirty="0">
              <a:latin typeface="Arial" panose="020B0604020202020204" pitchFamily="34" charset="0"/>
              <a:cs typeface="Arial" panose="020B0604020202020204" pitchFamily="34" charset="0"/>
            </a:endParaRPr>
          </a:p>
          <a:p>
            <a:pPr marL="457200" lvl="0" indent="-457200">
              <a:lnSpc>
                <a:spcPct val="150000"/>
              </a:lnSpc>
              <a:buFont typeface="Arial" panose="020B0604020202020204" pitchFamily="34" charset="0"/>
              <a:buChar char="•"/>
            </a:pPr>
            <a:r>
              <a:rPr lang="en-GB" sz="2600" dirty="0" smtClean="0">
                <a:latin typeface="Arial" panose="020B0604020202020204" pitchFamily="34" charset="0"/>
                <a:cs typeface="Arial" panose="020B0604020202020204" pitchFamily="34" charset="0"/>
              </a:rPr>
              <a:t>Easily contactable subject officer / subject support officer</a:t>
            </a:r>
            <a:endParaRPr lang="en-GB" sz="2600" dirty="0">
              <a:latin typeface="Arial" panose="020B0604020202020204" pitchFamily="34" charset="0"/>
              <a:cs typeface="Arial" panose="020B0604020202020204" pitchFamily="34" charset="0"/>
            </a:endParaRPr>
          </a:p>
          <a:p>
            <a:pPr marL="457200" lvl="0" indent="-457200">
              <a:lnSpc>
                <a:spcPct val="150000"/>
              </a:lnSpc>
              <a:buFont typeface="Arial" panose="020B0604020202020204" pitchFamily="34" charset="0"/>
              <a:buChar char="•"/>
            </a:pPr>
            <a:r>
              <a:rPr lang="en-GB" sz="2600" dirty="0" smtClean="0">
                <a:latin typeface="Arial" panose="020B0604020202020204" pitchFamily="34" charset="0"/>
                <a:cs typeface="Arial" panose="020B0604020202020204" pitchFamily="34" charset="0"/>
              </a:rPr>
              <a:t>Email bulletins</a:t>
            </a:r>
            <a:endParaRPr lang="en-GB"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59918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762385" y="616202"/>
            <a:ext cx="8127602" cy="1126462"/>
          </a:xfrm>
          <a:prstGeom prst="rect">
            <a:avLst/>
          </a:prstGeom>
          <a:noFill/>
        </p:spPr>
        <p:txBody>
          <a:bodyPr wrap="square" rtlCol="0">
            <a:spAutoFit/>
          </a:bodyPr>
          <a:lstStyle/>
          <a:p>
            <a:pPr>
              <a:lnSpc>
                <a:spcPct val="80000"/>
              </a:lnSpc>
            </a:pPr>
            <a:r>
              <a:rPr lang="en-GB" sz="3600" b="1" dirty="0" smtClean="0">
                <a:solidFill>
                  <a:srgbClr val="DF3C06"/>
                </a:solidFill>
                <a:latin typeface="Gotham Rounded Book"/>
              </a:rPr>
              <a:t>Get in touch!</a:t>
            </a:r>
          </a:p>
          <a:p>
            <a:pPr>
              <a:lnSpc>
                <a:spcPct val="80000"/>
              </a:lnSpc>
            </a:pPr>
            <a:endParaRPr lang="en-GB" sz="3400" b="1" dirty="0">
              <a:solidFill>
                <a:srgbClr val="DF3C06"/>
              </a:solidFill>
              <a:latin typeface="Calibri" panose="020F0502020204030204" pitchFamily="34" charset="0"/>
            </a:endParaRPr>
          </a:p>
          <a:p>
            <a:pPr>
              <a:lnSpc>
                <a:spcPct val="80000"/>
              </a:lnSpc>
            </a:pPr>
            <a:endParaRPr lang="en-GB" sz="1400" kern="1100" spc="-50" dirty="0">
              <a:solidFill>
                <a:srgbClr val="F7B385"/>
              </a:solidFill>
              <a:latin typeface="Gotham Rounded Book"/>
              <a:cs typeface="Gotham Rounded Book"/>
            </a:endParaRPr>
          </a:p>
        </p:txBody>
      </p:sp>
      <p:sp>
        <p:nvSpPr>
          <p:cNvPr id="4" name="TextBox 3"/>
          <p:cNvSpPr txBox="1"/>
          <p:nvPr/>
        </p:nvSpPr>
        <p:spPr>
          <a:xfrm>
            <a:off x="778061" y="1300472"/>
            <a:ext cx="8096250" cy="3754874"/>
          </a:xfrm>
          <a:prstGeom prst="rect">
            <a:avLst/>
          </a:prstGeom>
          <a:noFill/>
        </p:spPr>
        <p:txBody>
          <a:bodyPr wrap="square" rtlCol="0">
            <a:spAutoFit/>
          </a:bodyPr>
          <a:lstStyle/>
          <a:p>
            <a:r>
              <a:rPr lang="en-GB" sz="3400" b="1" dirty="0" smtClean="0">
                <a:latin typeface="Gotham Rounded Book"/>
              </a:rPr>
              <a:t>John Williams</a:t>
            </a:r>
          </a:p>
          <a:p>
            <a:r>
              <a:rPr lang="en-GB" sz="3400" dirty="0" smtClean="0">
                <a:latin typeface="Gotham Rounded Book"/>
              </a:rPr>
              <a:t>john.williams@eduqas.co.uk</a:t>
            </a:r>
          </a:p>
          <a:p>
            <a:r>
              <a:rPr lang="en-GB" sz="3400" dirty="0" smtClean="0">
                <a:latin typeface="Gotham Rounded Book"/>
              </a:rPr>
              <a:t>02920 265310</a:t>
            </a:r>
          </a:p>
          <a:p>
            <a:pPr marL="457200" indent="-457200">
              <a:buFont typeface="Arial" panose="020B0604020202020204" pitchFamily="34" charset="0"/>
              <a:buChar char="•"/>
            </a:pPr>
            <a:endParaRPr lang="en-GB" sz="3400" dirty="0">
              <a:latin typeface="Gotham Rounded Book"/>
            </a:endParaRPr>
          </a:p>
          <a:p>
            <a:r>
              <a:rPr lang="en-GB" sz="3400" b="1" dirty="0" smtClean="0">
                <a:latin typeface="Gotham Rounded Book"/>
              </a:rPr>
              <a:t>Betsan Jones</a:t>
            </a:r>
          </a:p>
          <a:p>
            <a:r>
              <a:rPr lang="en-GB" sz="3400" dirty="0" smtClean="0">
                <a:latin typeface="Gotham Rounded Book"/>
              </a:rPr>
              <a:t>betsan.jones@eduqas.co.uk</a:t>
            </a:r>
          </a:p>
          <a:p>
            <a:r>
              <a:rPr lang="en-GB" sz="3400" dirty="0" smtClean="0">
                <a:latin typeface="Gotham Rounded Book"/>
              </a:rPr>
              <a:t>02920 265318</a:t>
            </a:r>
            <a:endParaRPr lang="en-GB" sz="24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37</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2945884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duqas_Powerpoint_Templates_for PPT-1.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p:nvSpPr>
        <p:spPr>
          <a:xfrm>
            <a:off x="367639" y="727075"/>
            <a:ext cx="8100085" cy="1027974"/>
          </a:xfrm>
          <a:prstGeom prst="rect">
            <a:avLst/>
          </a:prstGeom>
          <a:noFill/>
        </p:spPr>
        <p:txBody>
          <a:bodyPr wrap="square" rtlCol="0">
            <a:spAutoFit/>
          </a:bodyPr>
          <a:lstStyle/>
          <a:p>
            <a:pPr>
              <a:lnSpc>
                <a:spcPct val="80000"/>
              </a:lnSpc>
            </a:pPr>
            <a:r>
              <a:rPr lang="en-US" sz="4000" kern="1100" spc="-30" dirty="0" smtClean="0">
                <a:solidFill>
                  <a:schemeClr val="bg1"/>
                </a:solidFill>
                <a:latin typeface="Gotham Rounded Book"/>
                <a:cs typeface="Gotham Rounded Book"/>
              </a:rPr>
              <a:t>GCSE (9-1) Mathematics</a:t>
            </a:r>
          </a:p>
          <a:p>
            <a:pPr>
              <a:lnSpc>
                <a:spcPct val="80000"/>
              </a:lnSpc>
              <a:spcAft>
                <a:spcPts val="1200"/>
              </a:spcAft>
            </a:pPr>
            <a:r>
              <a:rPr lang="en-US" sz="3600" kern="1100" spc="-30" dirty="0" smtClean="0">
                <a:solidFill>
                  <a:srgbClr val="F7B385"/>
                </a:solidFill>
                <a:latin typeface="Gotham Rounded Book"/>
                <a:cs typeface="Gotham Rounded Book"/>
              </a:rPr>
              <a:t>First teaching September 2015</a:t>
            </a:r>
          </a:p>
        </p:txBody>
      </p:sp>
    </p:spTree>
    <p:extLst>
      <p:ext uri="{BB962C8B-B14F-4D97-AF65-F5344CB8AC3E}">
        <p14:creationId xmlns:p14="http://schemas.microsoft.com/office/powerpoint/2010/main" val="626122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66040" y="520952"/>
            <a:ext cx="8127602" cy="776623"/>
          </a:xfrm>
          <a:prstGeom prst="rect">
            <a:avLst/>
          </a:prstGeom>
          <a:noFill/>
        </p:spPr>
        <p:txBody>
          <a:bodyPr wrap="square" rtlCol="0">
            <a:spAutoFit/>
          </a:bodyPr>
          <a:lstStyle/>
          <a:p>
            <a:pPr>
              <a:lnSpc>
                <a:spcPct val="80000"/>
              </a:lnSpc>
            </a:pPr>
            <a:r>
              <a:rPr lang="en-GB" sz="4000" b="1" kern="1100" spc="-50" dirty="0" smtClean="0">
                <a:solidFill>
                  <a:srgbClr val="DF3C06"/>
                </a:solidFill>
                <a:latin typeface="Gotham Rounded Book"/>
                <a:cs typeface="Gotham Rounded Book"/>
              </a:rPr>
              <a:t>What’s new?</a:t>
            </a:r>
          </a:p>
          <a:p>
            <a:pPr>
              <a:lnSpc>
                <a:spcPct val="80000"/>
              </a:lnSpc>
            </a:pPr>
            <a:endParaRPr lang="en-GB" sz="1400" kern="1100" spc="-50" dirty="0">
              <a:solidFill>
                <a:srgbClr val="F7B385"/>
              </a:solidFill>
              <a:latin typeface="Gotham Rounded Book"/>
              <a:cs typeface="Gotham Rounded Book"/>
            </a:endParaRPr>
          </a:p>
        </p:txBody>
      </p:sp>
      <p:sp>
        <p:nvSpPr>
          <p:cNvPr id="4" name="TextBox 3"/>
          <p:cNvSpPr txBox="1"/>
          <p:nvPr/>
        </p:nvSpPr>
        <p:spPr>
          <a:xfrm>
            <a:off x="264258" y="916186"/>
            <a:ext cx="8610053" cy="4570482"/>
          </a:xfrm>
          <a:prstGeom prst="rect">
            <a:avLst/>
          </a:prstGeom>
          <a:noFill/>
        </p:spPr>
        <p:txBody>
          <a:bodyPr wrap="square" rtlCol="0">
            <a:spAutoFit/>
          </a:bodyPr>
          <a:lstStyle/>
          <a:p>
            <a:pPr marL="355600" indent="-355600">
              <a:spcAft>
                <a:spcPts val="600"/>
              </a:spcAft>
              <a:buFont typeface="Arial"/>
              <a:buChar char="•"/>
            </a:pPr>
            <a:endParaRPr lang="en-GB" sz="1400" dirty="0" smtClean="0">
              <a:latin typeface="Gotham Rounded Book"/>
            </a:endParaRPr>
          </a:p>
          <a:p>
            <a:pPr marL="355600" indent="-355600">
              <a:spcAft>
                <a:spcPts val="600"/>
              </a:spcAft>
              <a:buFont typeface="Arial"/>
              <a:buChar char="•"/>
            </a:pPr>
            <a:r>
              <a:rPr lang="en-GB" sz="2800" dirty="0" smtClean="0">
                <a:latin typeface="Gotham Rounded Book"/>
              </a:rPr>
              <a:t>New grading system</a:t>
            </a:r>
          </a:p>
          <a:p>
            <a:pPr marL="355600" indent="-355600">
              <a:spcAft>
                <a:spcPts val="600"/>
              </a:spcAft>
              <a:buFont typeface="Arial"/>
              <a:buChar char="•"/>
            </a:pPr>
            <a:r>
              <a:rPr lang="en-GB" sz="2800" dirty="0" smtClean="0">
                <a:latin typeface="Gotham Rounded Book"/>
              </a:rPr>
              <a:t>Linear assessment: all components to be taken in the same series</a:t>
            </a:r>
          </a:p>
          <a:p>
            <a:pPr marL="355600" indent="-355600">
              <a:spcAft>
                <a:spcPts val="600"/>
              </a:spcAft>
              <a:buFont typeface="Arial"/>
              <a:buChar char="•"/>
            </a:pPr>
            <a:r>
              <a:rPr lang="en-GB" sz="2800" dirty="0" smtClean="0">
                <a:latin typeface="Gotham Rounded Book"/>
              </a:rPr>
              <a:t>November series: only available to those learners who are 16 on 31 August of that year</a:t>
            </a:r>
          </a:p>
          <a:p>
            <a:pPr marL="355600" indent="-355600">
              <a:spcAft>
                <a:spcPts val="600"/>
              </a:spcAft>
              <a:buFont typeface="Arial"/>
              <a:buChar char="•"/>
            </a:pPr>
            <a:r>
              <a:rPr lang="en-GB" sz="2800" dirty="0" smtClean="0">
                <a:latin typeface="Gotham Rounded Book"/>
              </a:rPr>
              <a:t>new domain </a:t>
            </a:r>
            <a:r>
              <a:rPr lang="en-GB" sz="2800" dirty="0">
                <a:latin typeface="Gotham Rounded Book"/>
              </a:rPr>
              <a:t>area: </a:t>
            </a:r>
            <a:r>
              <a:rPr lang="en-GB" sz="2800" dirty="0" smtClean="0">
                <a:latin typeface="Gotham Rounded Book"/>
              </a:rPr>
              <a:t>ratio</a:t>
            </a:r>
            <a:r>
              <a:rPr lang="en-GB" sz="2800" dirty="0">
                <a:latin typeface="Gotham Rounded Book"/>
              </a:rPr>
              <a:t>, proportion and rates of change</a:t>
            </a:r>
          </a:p>
          <a:p>
            <a:pPr marL="355600" indent="-355600">
              <a:buFont typeface="Arial"/>
              <a:buChar char="•"/>
            </a:pPr>
            <a:r>
              <a:rPr lang="en-GB" sz="2800" dirty="0">
                <a:latin typeface="Gotham Rounded Book"/>
              </a:rPr>
              <a:t>33⅓% - 50% weighting of assessment without calculator</a:t>
            </a: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5</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2749468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266040" y="520952"/>
            <a:ext cx="8127602" cy="776623"/>
          </a:xfrm>
          <a:prstGeom prst="rect">
            <a:avLst/>
          </a:prstGeom>
          <a:noFill/>
        </p:spPr>
        <p:txBody>
          <a:bodyPr wrap="square" rtlCol="0">
            <a:spAutoFit/>
          </a:bodyPr>
          <a:lstStyle/>
          <a:p>
            <a:pPr>
              <a:lnSpc>
                <a:spcPct val="80000"/>
              </a:lnSpc>
            </a:pPr>
            <a:r>
              <a:rPr lang="en-GB" sz="4000" b="1" kern="1100" spc="-50" dirty="0" smtClean="0">
                <a:solidFill>
                  <a:srgbClr val="DF3C06"/>
                </a:solidFill>
                <a:latin typeface="Gotham Rounded Book"/>
                <a:cs typeface="Gotham Rounded Book"/>
              </a:rPr>
              <a:t>What’s new?</a:t>
            </a:r>
          </a:p>
          <a:p>
            <a:pPr>
              <a:lnSpc>
                <a:spcPct val="80000"/>
              </a:lnSpc>
            </a:pPr>
            <a:endParaRPr lang="en-GB" sz="1400" kern="1100" spc="-50" dirty="0">
              <a:solidFill>
                <a:srgbClr val="F7B385"/>
              </a:solidFill>
              <a:latin typeface="Gotham Rounded Book"/>
              <a:cs typeface="Gotham Rounded Book"/>
            </a:endParaRPr>
          </a:p>
        </p:txBody>
      </p:sp>
      <p:sp>
        <p:nvSpPr>
          <p:cNvPr id="4" name="TextBox 3"/>
          <p:cNvSpPr txBox="1"/>
          <p:nvPr/>
        </p:nvSpPr>
        <p:spPr>
          <a:xfrm>
            <a:off x="264258" y="916186"/>
            <a:ext cx="8610053" cy="3385542"/>
          </a:xfrm>
          <a:prstGeom prst="rect">
            <a:avLst/>
          </a:prstGeom>
          <a:noFill/>
        </p:spPr>
        <p:txBody>
          <a:bodyPr wrap="square" rtlCol="0">
            <a:spAutoFit/>
          </a:bodyPr>
          <a:lstStyle/>
          <a:p>
            <a:pPr marL="285750" indent="-285750"/>
            <a:r>
              <a:rPr lang="en-GB" sz="3400" b="1" dirty="0" smtClean="0">
                <a:solidFill>
                  <a:srgbClr val="DF3C06"/>
                </a:solidFill>
                <a:latin typeface="Gotham Rounded Book"/>
              </a:rPr>
              <a:t>IT’S </a:t>
            </a:r>
            <a:r>
              <a:rPr lang="en-GB" sz="3600" b="1" dirty="0" smtClean="0">
                <a:solidFill>
                  <a:srgbClr val="DF3C06"/>
                </a:solidFill>
                <a:latin typeface="Gotham Rounded Book"/>
              </a:rPr>
              <a:t>B</a:t>
            </a:r>
            <a:r>
              <a:rPr lang="en-GB" sz="3800" b="1" dirty="0" smtClean="0">
                <a:solidFill>
                  <a:srgbClr val="DF3C06"/>
                </a:solidFill>
                <a:latin typeface="Gotham Rounded Book"/>
              </a:rPr>
              <a:t>I</a:t>
            </a:r>
            <a:r>
              <a:rPr lang="en-GB" sz="4000" b="1" dirty="0" smtClean="0">
                <a:solidFill>
                  <a:srgbClr val="DF3C06"/>
                </a:solidFill>
                <a:latin typeface="Gotham Rounded Book"/>
              </a:rPr>
              <a:t>G</a:t>
            </a:r>
            <a:r>
              <a:rPr lang="en-GB" sz="4500" b="1" dirty="0" smtClean="0">
                <a:solidFill>
                  <a:srgbClr val="DF3C06"/>
                </a:solidFill>
                <a:latin typeface="Gotham Rounded Book"/>
              </a:rPr>
              <a:t>G</a:t>
            </a:r>
            <a:r>
              <a:rPr lang="en-GB" sz="5500" b="1" dirty="0" smtClean="0">
                <a:solidFill>
                  <a:srgbClr val="DF3C06"/>
                </a:solidFill>
                <a:latin typeface="Gotham Rounded Book"/>
              </a:rPr>
              <a:t>E</a:t>
            </a:r>
            <a:r>
              <a:rPr lang="en-GB" sz="6000" b="1" dirty="0" smtClean="0">
                <a:solidFill>
                  <a:srgbClr val="DF3C06"/>
                </a:solidFill>
                <a:latin typeface="Gotham Rounded Book"/>
              </a:rPr>
              <a:t>R</a:t>
            </a:r>
          </a:p>
          <a:p>
            <a:pPr marL="285750" indent="-285750"/>
            <a:r>
              <a:rPr lang="en-GB" sz="1200" b="1" dirty="0" smtClean="0">
                <a:solidFill>
                  <a:srgbClr val="DF3C06"/>
                </a:solidFill>
                <a:latin typeface="Gotham Rounded Book"/>
              </a:rPr>
              <a:t> </a:t>
            </a:r>
          </a:p>
          <a:p>
            <a:pPr marL="355600" indent="-355600">
              <a:buFont typeface="Arial"/>
              <a:buChar char="•"/>
            </a:pPr>
            <a:r>
              <a:rPr lang="en-GB" sz="3000" dirty="0" smtClean="0">
                <a:latin typeface="Gotham Rounded Book"/>
              </a:rPr>
              <a:t>more assessment time (minimum: 4.5 hours)</a:t>
            </a:r>
          </a:p>
          <a:p>
            <a:pPr marL="355600" indent="-355600">
              <a:lnSpc>
                <a:spcPct val="150000"/>
              </a:lnSpc>
              <a:spcAft>
                <a:spcPts val="600"/>
              </a:spcAft>
              <a:buFont typeface="Arial"/>
              <a:buChar char="•"/>
            </a:pPr>
            <a:r>
              <a:rPr lang="en-GB" sz="3000" dirty="0" smtClean="0">
                <a:latin typeface="Gotham Rounded Book"/>
              </a:rPr>
              <a:t>more teaching time </a:t>
            </a:r>
          </a:p>
          <a:p>
            <a:pPr marL="355600" indent="-355600">
              <a:spcAft>
                <a:spcPts val="600"/>
              </a:spcAft>
              <a:buFont typeface="Arial"/>
              <a:buChar char="•"/>
            </a:pPr>
            <a:r>
              <a:rPr lang="en-GB" sz="3000" dirty="0" smtClean="0">
                <a:latin typeface="Gotham Rounded Book"/>
              </a:rPr>
              <a:t>double-weighted in the new Progress/Attainment 8 measures</a:t>
            </a: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6</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1806608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0700"/>
          </a:xfrm>
          <a:prstGeom prst="rect">
            <a:avLst/>
          </a:prstGeom>
        </p:spPr>
      </p:pic>
      <p:sp>
        <p:nvSpPr>
          <p:cNvPr id="4" name="TextBox 3"/>
          <p:cNvSpPr txBox="1"/>
          <p:nvPr/>
        </p:nvSpPr>
        <p:spPr>
          <a:xfrm>
            <a:off x="63500" y="532545"/>
            <a:ext cx="9080500" cy="615553"/>
          </a:xfrm>
          <a:prstGeom prst="rect">
            <a:avLst/>
          </a:prstGeom>
          <a:noFill/>
        </p:spPr>
        <p:txBody>
          <a:bodyPr wrap="square" rtlCol="0">
            <a:spAutoFit/>
          </a:bodyPr>
          <a:lstStyle/>
          <a:p>
            <a:pPr marL="355600"/>
            <a:r>
              <a:rPr lang="en-GB" sz="3400" b="1" kern="1100" spc="-50" dirty="0" smtClean="0">
                <a:solidFill>
                  <a:srgbClr val="DF3C06"/>
                </a:solidFill>
                <a:latin typeface="Gotham Rounded Book"/>
                <a:cs typeface="Gotham Rounded Book"/>
              </a:rPr>
              <a:t>CONTENT</a:t>
            </a:r>
            <a:endParaRPr lang="en-GB" sz="3400" b="1" kern="1100" spc="-50" dirty="0">
              <a:solidFill>
                <a:srgbClr val="DF3C06"/>
              </a:solidFill>
              <a:latin typeface="Gotham Rounded Book"/>
              <a:cs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7</a:t>
            </a:fld>
            <a:endParaRPr lang="en-US" sz="1100" dirty="0">
              <a:solidFill>
                <a:srgbClr val="A5A6A5"/>
              </a:solidFill>
              <a:latin typeface="Bliss-Light"/>
              <a:cs typeface="Bliss-Light"/>
            </a:endParaRPr>
          </a:p>
        </p:txBody>
      </p:sp>
      <p:graphicFrame>
        <p:nvGraphicFramePr>
          <p:cNvPr id="3" name="Table 2"/>
          <p:cNvGraphicFramePr>
            <a:graphicFrameLocks noGrp="1"/>
          </p:cNvGraphicFramePr>
          <p:nvPr>
            <p:extLst>
              <p:ext uri="{D42A27DB-BD31-4B8C-83A1-F6EECF244321}">
                <p14:modId xmlns:p14="http://schemas.microsoft.com/office/powerpoint/2010/main" val="793060248"/>
              </p:ext>
            </p:extLst>
          </p:nvPr>
        </p:nvGraphicFramePr>
        <p:xfrm>
          <a:off x="476249" y="1663700"/>
          <a:ext cx="7991475" cy="2966720"/>
        </p:xfrm>
        <a:graphic>
          <a:graphicData uri="http://schemas.openxmlformats.org/drawingml/2006/table">
            <a:tbl>
              <a:tblPr>
                <a:tableStyleId>{073A0DAA-6AF3-43AB-8588-CEC1D06C72B9}</a:tableStyleId>
              </a:tblPr>
              <a:tblGrid>
                <a:gridCol w="3068726"/>
                <a:gridCol w="2258924"/>
                <a:gridCol w="2663825"/>
              </a:tblGrid>
              <a:tr h="370840">
                <a:tc>
                  <a:txBody>
                    <a:bodyPr/>
                    <a:lstStyle/>
                    <a:p>
                      <a:endParaRPr lang="en-GB" dirty="0">
                        <a:latin typeface="Gotham Rounded Book"/>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GB" b="1" dirty="0" smtClean="0">
                          <a:latin typeface="Gotham Rounded Book"/>
                        </a:rPr>
                        <a:t>Weighting of marks per assessment series</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r>
                        <a:rPr lang="en-GB" b="1" dirty="0" smtClean="0">
                          <a:latin typeface="Gotham Rounded Book"/>
                        </a:rPr>
                        <a:t>Domain area</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b="1" dirty="0" smtClean="0">
                          <a:latin typeface="Gotham Rounded Book"/>
                        </a:rPr>
                        <a:t>Foundation tier</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b="1" dirty="0" smtClean="0">
                          <a:latin typeface="Gotham Rounded Book"/>
                        </a:rPr>
                        <a:t>Higher tier</a:t>
                      </a:r>
                      <a:endParaRPr lang="en-GB" b="1"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70840">
                <a:tc>
                  <a:txBody>
                    <a:bodyPr/>
                    <a:lstStyle/>
                    <a:p>
                      <a:r>
                        <a:rPr lang="en-GB" dirty="0" smtClean="0">
                          <a:latin typeface="Gotham Rounded Book"/>
                        </a:rPr>
                        <a:t>Number</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25%</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15%</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r>
                        <a:rPr lang="en-GB" dirty="0" smtClean="0">
                          <a:latin typeface="Gotham Rounded Book"/>
                        </a:rPr>
                        <a:t>Algebra</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20%</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30%</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r>
                        <a:rPr lang="en-GB" dirty="0" smtClean="0">
                          <a:latin typeface="Gotham Rounded Book"/>
                        </a:rPr>
                        <a:t>Ratio/Proportion</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25%</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20%</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r>
                        <a:rPr lang="en-GB" dirty="0" smtClean="0">
                          <a:latin typeface="Gotham Rounded Book"/>
                        </a:rPr>
                        <a:t>Geometry and measures</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15%</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dirty="0" smtClean="0">
                          <a:latin typeface="Gotham Rounded Book"/>
                        </a:rPr>
                        <a:t>20%</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r>
                        <a:rPr lang="en-GB" dirty="0" smtClean="0">
                          <a:latin typeface="Gotham Rounded Book"/>
                        </a:rPr>
                        <a:t>Probability</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a:r>
                        <a:rPr lang="en-GB" dirty="0" smtClean="0">
                          <a:latin typeface="Gotham Rounded Book"/>
                        </a:rPr>
                        <a:t>15%</a:t>
                      </a:r>
                      <a:endParaRPr lang="en-GB"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a:r>
                        <a:rPr lang="en-GB" dirty="0" smtClean="0">
                          <a:latin typeface="Gotham Rounded Book"/>
                        </a:rPr>
                        <a:t>15%</a:t>
                      </a:r>
                      <a:endParaRPr lang="en-GB" dirty="0">
                        <a:latin typeface="Gotham Rounded Book"/>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r>
                        <a:rPr lang="en-GB" dirty="0" smtClean="0">
                          <a:latin typeface="Gotham Rounded Book"/>
                        </a:rPr>
                        <a:t>Statistics</a:t>
                      </a:r>
                      <a:endParaRPr lang="en-GB" dirty="0">
                        <a:latin typeface="Gotham Rounded Book"/>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7" name="Rectangle 6"/>
          <p:cNvSpPr/>
          <p:nvPr/>
        </p:nvSpPr>
        <p:spPr>
          <a:xfrm>
            <a:off x="476249" y="4762411"/>
            <a:ext cx="8143875" cy="923330"/>
          </a:xfrm>
          <a:prstGeom prst="rect">
            <a:avLst/>
          </a:prstGeom>
        </p:spPr>
        <p:txBody>
          <a:bodyPr wrap="square">
            <a:spAutoFit/>
          </a:bodyPr>
          <a:lstStyle/>
          <a:p>
            <a:r>
              <a:rPr lang="en-GB" dirty="0">
                <a:latin typeface="Gotham Rounded Book"/>
              </a:rPr>
              <a:t>An awarding organisation should apply these weightings, subject to a +/-3% tolerance for each domain area, across the assessments for each tier in each </a:t>
            </a:r>
            <a:r>
              <a:rPr lang="en-GB" dirty="0" smtClean="0">
                <a:latin typeface="Gotham Rounded Book"/>
              </a:rPr>
              <a:t>assessment </a:t>
            </a:r>
            <a:r>
              <a:rPr lang="en-GB" dirty="0">
                <a:latin typeface="Gotham Rounded Book"/>
              </a:rPr>
              <a:t>s</a:t>
            </a:r>
            <a:r>
              <a:rPr lang="en-GB" dirty="0" smtClean="0">
                <a:latin typeface="Gotham Rounded Book"/>
              </a:rPr>
              <a:t>eries</a:t>
            </a:r>
            <a:r>
              <a:rPr lang="en-GB" dirty="0">
                <a:latin typeface="Gotham Rounded Book"/>
              </a:rPr>
              <a:t>.</a:t>
            </a:r>
          </a:p>
        </p:txBody>
      </p:sp>
    </p:spTree>
    <p:extLst>
      <p:ext uri="{BB962C8B-B14F-4D97-AF65-F5344CB8AC3E}">
        <p14:creationId xmlns:p14="http://schemas.microsoft.com/office/powerpoint/2010/main" val="18066082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0700"/>
          </a:xfrm>
          <a:prstGeom prst="rect">
            <a:avLst/>
          </a:prstGeom>
        </p:spPr>
      </p:pic>
      <p:sp>
        <p:nvSpPr>
          <p:cNvPr id="4" name="TextBox 3"/>
          <p:cNvSpPr txBox="1"/>
          <p:nvPr/>
        </p:nvSpPr>
        <p:spPr>
          <a:xfrm>
            <a:off x="63500" y="408090"/>
            <a:ext cx="9080500" cy="5539978"/>
          </a:xfrm>
          <a:prstGeom prst="rect">
            <a:avLst/>
          </a:prstGeom>
          <a:noFill/>
        </p:spPr>
        <p:txBody>
          <a:bodyPr wrap="square" rtlCol="0">
            <a:spAutoFit/>
          </a:bodyPr>
          <a:lstStyle/>
          <a:p>
            <a:endParaRPr lang="en-GB" sz="1200" dirty="0">
              <a:latin typeface="Gotham Rounded Book"/>
            </a:endParaRPr>
          </a:p>
          <a:p>
            <a:r>
              <a:rPr lang="en-GB" sz="2400" dirty="0" smtClean="0">
                <a:latin typeface="Gotham Rounded Book"/>
              </a:rPr>
              <a:t>	The DfE has grouped the content into </a:t>
            </a:r>
            <a:r>
              <a:rPr lang="en-GB" sz="2400" dirty="0">
                <a:latin typeface="Gotham Rounded Book"/>
              </a:rPr>
              <a:t>three categories. </a:t>
            </a:r>
          </a:p>
          <a:p>
            <a:r>
              <a:rPr lang="en-GB" sz="1400" dirty="0" smtClean="0">
                <a:latin typeface="Gotham Rounded Book"/>
              </a:rPr>
              <a:t>	</a:t>
            </a:r>
          </a:p>
          <a:p>
            <a:r>
              <a:rPr lang="en-GB" sz="2400" dirty="0">
                <a:latin typeface="Gotham Rounded Book"/>
              </a:rPr>
              <a:t>	</a:t>
            </a:r>
            <a:r>
              <a:rPr lang="en-GB" sz="2400" dirty="0" smtClean="0">
                <a:latin typeface="Gotham Rounded Book"/>
              </a:rPr>
              <a:t>The </a:t>
            </a:r>
            <a:r>
              <a:rPr lang="en-GB" sz="2400" dirty="0">
                <a:latin typeface="Gotham Rounded Book"/>
              </a:rPr>
              <a:t>expectation is that: </a:t>
            </a:r>
          </a:p>
          <a:p>
            <a:pPr marL="533400" lvl="0" indent="-76200">
              <a:buFont typeface="Arial" panose="020B0604020202020204" pitchFamily="34" charset="0"/>
              <a:buChar char="•"/>
            </a:pPr>
            <a:r>
              <a:rPr lang="en-GB" sz="2400" dirty="0" smtClean="0">
                <a:latin typeface="Gotham Rounded Book"/>
              </a:rPr>
              <a:t>	All </a:t>
            </a:r>
            <a:r>
              <a:rPr lang="en-GB" sz="2400" dirty="0">
                <a:latin typeface="Gotham Rounded Book"/>
              </a:rPr>
              <a:t>students will develop confidence and competence with </a:t>
            </a:r>
            <a:r>
              <a:rPr lang="en-GB" sz="2400" dirty="0" smtClean="0">
                <a:latin typeface="Gotham Rounded Book"/>
              </a:rPr>
              <a:t>	the content </a:t>
            </a:r>
            <a:r>
              <a:rPr lang="en-GB" sz="2400" dirty="0">
                <a:latin typeface="Gotham Rounded Book"/>
              </a:rPr>
              <a:t>identified by standard type  </a:t>
            </a:r>
          </a:p>
          <a:p>
            <a:pPr marL="533400" lvl="0" indent="-76200"/>
            <a:r>
              <a:rPr lang="en-GB" sz="1600" dirty="0" smtClean="0">
                <a:latin typeface="Gotham Rounded Book"/>
              </a:rPr>
              <a:t>	</a:t>
            </a:r>
            <a:endParaRPr lang="en-GB" sz="1050" dirty="0" smtClean="0">
              <a:latin typeface="Gotham Rounded Book"/>
            </a:endParaRPr>
          </a:p>
          <a:p>
            <a:pPr marL="533400" lvl="0" indent="-76200">
              <a:buFont typeface="Arial" panose="020B0604020202020204" pitchFamily="34" charset="0"/>
              <a:buChar char="•"/>
            </a:pPr>
            <a:r>
              <a:rPr lang="en-GB" sz="2400" dirty="0">
                <a:latin typeface="Gotham Rounded Book"/>
              </a:rPr>
              <a:t>	</a:t>
            </a:r>
            <a:r>
              <a:rPr lang="en-GB" sz="2400" dirty="0" smtClean="0">
                <a:latin typeface="Gotham Rounded Book"/>
              </a:rPr>
              <a:t>All </a:t>
            </a:r>
            <a:r>
              <a:rPr lang="en-GB" sz="2400" dirty="0">
                <a:latin typeface="Gotham Rounded Book"/>
              </a:rPr>
              <a:t>students will be assessed on the content identified by </a:t>
            </a:r>
            <a:r>
              <a:rPr lang="en-GB" sz="2400" dirty="0" smtClean="0">
                <a:latin typeface="Gotham Rounded Book"/>
              </a:rPr>
              <a:t>	the standard and</a:t>
            </a:r>
            <a:r>
              <a:rPr lang="en-GB" sz="2400" dirty="0">
                <a:latin typeface="Gotham Rounded Book"/>
              </a:rPr>
              <a:t> </a:t>
            </a:r>
            <a:r>
              <a:rPr lang="en-GB" sz="2400" dirty="0" smtClean="0">
                <a:latin typeface="Gotham Rounded Book"/>
              </a:rPr>
              <a:t>the </a:t>
            </a:r>
            <a:r>
              <a:rPr lang="en-GB" sz="2400" u="sng" dirty="0">
                <a:latin typeface="Gotham Rounded Book"/>
              </a:rPr>
              <a:t>underlined</a:t>
            </a:r>
            <a:r>
              <a:rPr lang="en-GB" sz="2400" dirty="0">
                <a:latin typeface="Gotham Rounded Book"/>
              </a:rPr>
              <a:t> type; more highly attaining </a:t>
            </a:r>
            <a:r>
              <a:rPr lang="en-GB" sz="2400" dirty="0" smtClean="0">
                <a:latin typeface="Gotham Rounded Book"/>
              </a:rPr>
              <a:t>	students </a:t>
            </a:r>
            <a:r>
              <a:rPr lang="en-GB" sz="2400" dirty="0">
                <a:latin typeface="Gotham Rounded Book"/>
              </a:rPr>
              <a:t>will </a:t>
            </a:r>
            <a:r>
              <a:rPr lang="en-GB" sz="2400" dirty="0" smtClean="0">
                <a:latin typeface="Gotham Rounded Book"/>
              </a:rPr>
              <a:t>	develop </a:t>
            </a:r>
            <a:r>
              <a:rPr lang="en-GB" sz="2400" dirty="0">
                <a:latin typeface="Gotham Rounded Book"/>
              </a:rPr>
              <a:t>confidence and competence with all </a:t>
            </a:r>
            <a:r>
              <a:rPr lang="en-GB" sz="2400" dirty="0" smtClean="0">
                <a:latin typeface="Gotham Rounded Book"/>
              </a:rPr>
              <a:t>	of </a:t>
            </a:r>
            <a:r>
              <a:rPr lang="en-GB" sz="2400" dirty="0">
                <a:latin typeface="Gotham Rounded Book"/>
              </a:rPr>
              <a:t>this content </a:t>
            </a:r>
            <a:endParaRPr lang="en-GB" sz="2400" dirty="0" smtClean="0">
              <a:latin typeface="Gotham Rounded Book"/>
            </a:endParaRPr>
          </a:p>
          <a:p>
            <a:pPr marL="533400" lvl="0" indent="-76200">
              <a:buFont typeface="Arial" panose="020B0604020202020204" pitchFamily="34" charset="0"/>
              <a:buChar char="•"/>
            </a:pPr>
            <a:endParaRPr lang="en-GB" sz="1200" dirty="0">
              <a:latin typeface="Gotham Rounded Book"/>
            </a:endParaRPr>
          </a:p>
          <a:p>
            <a:pPr marL="533400" lvl="0" indent="-76200">
              <a:buFont typeface="Arial" panose="020B0604020202020204" pitchFamily="34" charset="0"/>
              <a:buChar char="•"/>
            </a:pPr>
            <a:r>
              <a:rPr lang="en-GB" sz="2400" dirty="0" smtClean="0">
                <a:latin typeface="Gotham Rounded Book"/>
              </a:rPr>
              <a:t>	Only </a:t>
            </a:r>
            <a:r>
              <a:rPr lang="en-GB" sz="2400" dirty="0">
                <a:latin typeface="Gotham Rounded Book"/>
              </a:rPr>
              <a:t>the more highly attaining students will be assessed </a:t>
            </a:r>
            <a:r>
              <a:rPr lang="en-GB" sz="2400" dirty="0" smtClean="0">
                <a:latin typeface="Gotham Rounded Book"/>
              </a:rPr>
              <a:t>	on the </a:t>
            </a:r>
            <a:r>
              <a:rPr lang="en-GB" sz="2400" dirty="0">
                <a:latin typeface="Gotham Rounded Book"/>
              </a:rPr>
              <a:t>content identified by </a:t>
            </a:r>
            <a:r>
              <a:rPr lang="en-GB" sz="2400" b="1" dirty="0">
                <a:latin typeface="Gotham Rounded Book"/>
              </a:rPr>
              <a:t>bold </a:t>
            </a:r>
            <a:r>
              <a:rPr lang="en-GB" sz="2400" dirty="0">
                <a:latin typeface="Gotham Rounded Book"/>
              </a:rPr>
              <a:t>type. The highest </a:t>
            </a:r>
            <a:r>
              <a:rPr lang="en-GB" sz="2400" dirty="0" smtClean="0">
                <a:latin typeface="Gotham Rounded Book"/>
              </a:rPr>
              <a:t>	attaining 	students </a:t>
            </a:r>
            <a:r>
              <a:rPr lang="en-GB" sz="2400" dirty="0">
                <a:latin typeface="Gotham Rounded Book"/>
              </a:rPr>
              <a:t>will develop confidence and </a:t>
            </a:r>
            <a:r>
              <a:rPr lang="en-GB" sz="2400" dirty="0" smtClean="0">
                <a:latin typeface="Gotham Rounded Book"/>
              </a:rPr>
              <a:t>	competence </a:t>
            </a:r>
            <a:r>
              <a:rPr lang="en-GB" sz="2400" dirty="0">
                <a:latin typeface="Gotham Rounded Book"/>
              </a:rPr>
              <a:t>with the </a:t>
            </a:r>
            <a:r>
              <a:rPr lang="en-GB" sz="2400" dirty="0" smtClean="0">
                <a:latin typeface="Gotham Rounded Book"/>
              </a:rPr>
              <a:t>bold </a:t>
            </a:r>
            <a:r>
              <a:rPr lang="en-GB" sz="2400" dirty="0">
                <a:latin typeface="Gotham Rounded Book"/>
              </a:rPr>
              <a:t>content. </a:t>
            </a: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8</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340776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duqas_Powerpoint_Templates_for PPT-2.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0700"/>
          </a:xfrm>
          <a:prstGeom prst="rect">
            <a:avLst/>
          </a:prstGeom>
        </p:spPr>
      </p:pic>
      <p:sp>
        <p:nvSpPr>
          <p:cNvPr id="4" name="TextBox 3"/>
          <p:cNvSpPr txBox="1"/>
          <p:nvPr/>
        </p:nvSpPr>
        <p:spPr>
          <a:xfrm>
            <a:off x="63500" y="408090"/>
            <a:ext cx="9080500" cy="5170646"/>
          </a:xfrm>
          <a:prstGeom prst="rect">
            <a:avLst/>
          </a:prstGeom>
          <a:noFill/>
        </p:spPr>
        <p:txBody>
          <a:bodyPr wrap="square" rtlCol="0">
            <a:spAutoFit/>
          </a:bodyPr>
          <a:lstStyle/>
          <a:p>
            <a:pPr marL="355600"/>
            <a:r>
              <a:rPr lang="en-GB" sz="3400" b="1" kern="1100" spc="-50" dirty="0" smtClean="0">
                <a:solidFill>
                  <a:srgbClr val="DF3C06"/>
                </a:solidFill>
                <a:latin typeface="Gotham Rounded Book"/>
                <a:cs typeface="Gotham Rounded Book"/>
              </a:rPr>
              <a:t>NEW CONTENT</a:t>
            </a:r>
            <a:endParaRPr lang="en-GB" sz="3400" b="1" kern="1100" spc="-50" dirty="0">
              <a:solidFill>
                <a:srgbClr val="DF3C06"/>
              </a:solidFill>
              <a:latin typeface="Gotham Rounded Book"/>
              <a:cs typeface="Gotham Rounded Book"/>
            </a:endParaRPr>
          </a:p>
          <a:p>
            <a:pPr marL="355600" indent="-355600"/>
            <a:endParaRPr lang="en-GB" sz="1200" dirty="0" smtClean="0">
              <a:latin typeface="Gotham Rounded Book"/>
            </a:endParaRPr>
          </a:p>
          <a:p>
            <a:pPr marL="355600" indent="-355600"/>
            <a:r>
              <a:rPr lang="en-GB" sz="2600" dirty="0" smtClean="0">
                <a:latin typeface="Gotham Rounded Book"/>
              </a:rPr>
              <a:t>	</a:t>
            </a:r>
            <a:r>
              <a:rPr lang="en-GB" sz="2100" dirty="0" smtClean="0">
                <a:latin typeface="Gotham Rounded Book"/>
              </a:rPr>
              <a:t>Includes:</a:t>
            </a:r>
          </a:p>
          <a:p>
            <a:pPr marL="698500" indent="-342900">
              <a:buFont typeface="Arial" panose="020B0604020202020204" pitchFamily="34" charset="0"/>
              <a:buChar char="•"/>
            </a:pPr>
            <a:r>
              <a:rPr lang="en-GB" sz="2100" dirty="0" smtClean="0">
                <a:latin typeface="Gotham Rounded Book"/>
              </a:rPr>
              <a:t>Venn diagrams (Foundation + Higher)</a:t>
            </a:r>
          </a:p>
          <a:p>
            <a:pPr marL="698500" indent="-342900">
              <a:buFont typeface="Arial" panose="020B0604020202020204" pitchFamily="34" charset="0"/>
              <a:buChar char="•"/>
            </a:pPr>
            <a:r>
              <a:rPr lang="en-GB" sz="2100" dirty="0" smtClean="0">
                <a:latin typeface="Gotham Rounded Book"/>
              </a:rPr>
              <a:t>solve simultaneous equations in two variables (linear/quadratic) (H)</a:t>
            </a:r>
          </a:p>
          <a:p>
            <a:pPr marL="698500" indent="-342900">
              <a:buFont typeface="Arial" panose="020B0604020202020204" pitchFamily="34" charset="0"/>
              <a:buChar char="•"/>
            </a:pPr>
            <a:r>
              <a:rPr lang="en-GB" sz="2100" dirty="0" smtClean="0">
                <a:latin typeface="Gotham Rounded Book"/>
              </a:rPr>
              <a:t>interpret the reverse process as the ‘inverse function’; interpret the succession of two functions as a ‘composite function’ (H)</a:t>
            </a:r>
          </a:p>
          <a:p>
            <a:pPr marL="698500" lvl="0" indent="-342900">
              <a:buFont typeface="Arial" panose="020B0604020202020204" pitchFamily="34" charset="0"/>
              <a:buChar char="•"/>
            </a:pPr>
            <a:r>
              <a:rPr lang="en-GB" sz="2100" dirty="0" smtClean="0">
                <a:latin typeface="Gotham Rounded Book"/>
              </a:rPr>
              <a:t>recognise and use the equation of a circle with centre at the origin; find the equation of a tangent to a circle at a given point (H)</a:t>
            </a:r>
          </a:p>
          <a:p>
            <a:pPr marL="698500" lvl="0" indent="-342900">
              <a:buFont typeface="Arial" panose="020B0604020202020204" pitchFamily="34" charset="0"/>
              <a:buChar char="•"/>
            </a:pPr>
            <a:r>
              <a:rPr lang="en-GB" sz="2100" dirty="0" smtClean="0">
                <a:latin typeface="Gotham Rounded Book"/>
              </a:rPr>
              <a:t>interpret the gradient at a point on a curve as the instantaneous rate of change; apply the concepts of average and instantaneous rate of change (gradients of chords and tangents) in numerical, algebraic and graphical contexts (H)</a:t>
            </a:r>
          </a:p>
          <a:p>
            <a:pPr marL="698500" lvl="0" indent="-342900">
              <a:buFont typeface="Arial" panose="020B0604020202020204" pitchFamily="34" charset="0"/>
              <a:buChar char="•"/>
            </a:pPr>
            <a:r>
              <a:rPr lang="en-GB" sz="2100" dirty="0" smtClean="0">
                <a:latin typeface="Gotham Rounded Book"/>
              </a:rPr>
              <a:t>know the exact values of </a:t>
            </a:r>
            <a:r>
              <a:rPr lang="en-GB" sz="2100" dirty="0" err="1" smtClean="0">
                <a:latin typeface="Gotham Rounded Book"/>
              </a:rPr>
              <a:t>sin</a:t>
            </a:r>
            <a:r>
              <a:rPr lang="en-GB" sz="2100" i="1" dirty="0" err="1" smtClean="0">
                <a:latin typeface="Gotham Rounded Book"/>
                <a:cs typeface="Times New Roman" panose="02020603050405020304" pitchFamily="18" charset="0"/>
              </a:rPr>
              <a:t>θ</a:t>
            </a:r>
            <a:r>
              <a:rPr lang="en-GB" sz="2100" i="1" dirty="0" smtClean="0">
                <a:latin typeface="Gotham Rounded Book"/>
              </a:rPr>
              <a:t> </a:t>
            </a:r>
            <a:r>
              <a:rPr lang="en-GB" sz="2100" dirty="0" smtClean="0">
                <a:latin typeface="Gotham Rounded Book"/>
              </a:rPr>
              <a:t>and </a:t>
            </a:r>
            <a:r>
              <a:rPr lang="en-GB" sz="2100" dirty="0" err="1" smtClean="0">
                <a:latin typeface="Gotham Rounded Book"/>
              </a:rPr>
              <a:t>cos</a:t>
            </a:r>
            <a:r>
              <a:rPr lang="en-GB" sz="2100" i="1" dirty="0" err="1" smtClean="0">
                <a:latin typeface="Gotham Rounded Book"/>
                <a:cs typeface="Times New Roman" panose="02020603050405020304" pitchFamily="18" charset="0"/>
              </a:rPr>
              <a:t>θ</a:t>
            </a:r>
            <a:r>
              <a:rPr lang="en-GB" sz="2100" i="1" dirty="0" smtClean="0">
                <a:latin typeface="Gotham Rounded Book"/>
              </a:rPr>
              <a:t> </a:t>
            </a:r>
            <a:r>
              <a:rPr lang="en-GB" sz="2100" dirty="0" smtClean="0">
                <a:latin typeface="Gotham Rounded Book"/>
              </a:rPr>
              <a:t> for </a:t>
            </a:r>
            <a:r>
              <a:rPr lang="en-GB" sz="2100" i="1" dirty="0">
                <a:latin typeface="Gotham Rounded Book"/>
                <a:cs typeface="Times New Roman" panose="02020603050405020304" pitchFamily="18" charset="0"/>
              </a:rPr>
              <a:t>θ</a:t>
            </a:r>
            <a:r>
              <a:rPr lang="en-GB" sz="2100" i="1" dirty="0" smtClean="0">
                <a:latin typeface="Gotham Rounded Book"/>
              </a:rPr>
              <a:t> </a:t>
            </a:r>
            <a:r>
              <a:rPr lang="en-GB" sz="2100" dirty="0" smtClean="0">
                <a:latin typeface="Gotham Rounded Book"/>
              </a:rPr>
              <a:t> = 0</a:t>
            </a:r>
            <a:r>
              <a:rPr lang="en-GB" sz="2100" dirty="0" smtClean="0">
                <a:latin typeface="Gotham Rounded Book"/>
                <a:sym typeface="Symbol"/>
              </a:rPr>
              <a:t></a:t>
            </a:r>
            <a:r>
              <a:rPr lang="en-GB" sz="2100" dirty="0" smtClean="0">
                <a:latin typeface="Gotham Rounded Book"/>
              </a:rPr>
              <a:t>, 30</a:t>
            </a:r>
            <a:r>
              <a:rPr lang="en-GB" sz="2100" dirty="0" smtClean="0">
                <a:latin typeface="Gotham Rounded Book"/>
                <a:sym typeface="Symbol"/>
              </a:rPr>
              <a:t></a:t>
            </a:r>
            <a:r>
              <a:rPr lang="en-GB" sz="2100" dirty="0" smtClean="0">
                <a:latin typeface="Gotham Rounded Book"/>
              </a:rPr>
              <a:t>, 45</a:t>
            </a:r>
            <a:r>
              <a:rPr lang="en-GB" sz="2100" dirty="0" smtClean="0">
                <a:latin typeface="Gotham Rounded Book"/>
                <a:sym typeface="Symbol"/>
              </a:rPr>
              <a:t></a:t>
            </a:r>
            <a:r>
              <a:rPr lang="en-GB" sz="2100" dirty="0" smtClean="0">
                <a:latin typeface="Gotham Rounded Book"/>
              </a:rPr>
              <a:t> , 60</a:t>
            </a:r>
            <a:r>
              <a:rPr lang="en-GB" sz="2100" dirty="0" smtClean="0">
                <a:latin typeface="Gotham Rounded Book"/>
                <a:sym typeface="Symbol"/>
              </a:rPr>
              <a:t></a:t>
            </a:r>
            <a:r>
              <a:rPr lang="en-GB" sz="2100" dirty="0" smtClean="0">
                <a:latin typeface="Gotham Rounded Book"/>
              </a:rPr>
              <a:t> and 90</a:t>
            </a:r>
            <a:r>
              <a:rPr lang="en-GB" sz="2100" dirty="0" smtClean="0">
                <a:latin typeface="Gotham Rounded Book"/>
                <a:sym typeface="Symbol"/>
              </a:rPr>
              <a:t></a:t>
            </a:r>
            <a:r>
              <a:rPr lang="en-GB" sz="2100" dirty="0" smtClean="0">
                <a:latin typeface="Gotham Rounded Book"/>
              </a:rPr>
              <a:t>; know the exact value of </a:t>
            </a:r>
            <a:r>
              <a:rPr lang="en-GB" sz="2100" dirty="0" err="1" smtClean="0">
                <a:latin typeface="Gotham Rounded Book"/>
              </a:rPr>
              <a:t>tan</a:t>
            </a:r>
            <a:r>
              <a:rPr lang="en-GB" sz="2100" i="1" dirty="0" err="1" smtClean="0">
                <a:latin typeface="Gotham Rounded Book"/>
                <a:cs typeface="Times New Roman" panose="02020603050405020304" pitchFamily="18" charset="0"/>
              </a:rPr>
              <a:t>θ</a:t>
            </a:r>
            <a:r>
              <a:rPr lang="en-GB" sz="2100" i="1" dirty="0" smtClean="0">
                <a:latin typeface="Gotham Rounded Book"/>
              </a:rPr>
              <a:t> </a:t>
            </a:r>
            <a:r>
              <a:rPr lang="en-GB" sz="2100" dirty="0" smtClean="0">
                <a:latin typeface="Gotham Rounded Book"/>
              </a:rPr>
              <a:t> for </a:t>
            </a:r>
            <a:r>
              <a:rPr lang="en-GB" sz="2100" i="1" dirty="0">
                <a:latin typeface="Gotham Rounded Book"/>
                <a:cs typeface="Times New Roman" panose="02020603050405020304" pitchFamily="18" charset="0"/>
              </a:rPr>
              <a:t>θ</a:t>
            </a:r>
            <a:r>
              <a:rPr lang="en-GB" sz="2100" i="1" dirty="0" smtClean="0">
                <a:latin typeface="Gotham Rounded Book"/>
              </a:rPr>
              <a:t> </a:t>
            </a:r>
            <a:r>
              <a:rPr lang="en-GB" sz="2100" dirty="0" smtClean="0">
                <a:latin typeface="Gotham Rounded Book"/>
              </a:rPr>
              <a:t> = 0</a:t>
            </a:r>
            <a:r>
              <a:rPr lang="en-GB" sz="2100" dirty="0" smtClean="0">
                <a:latin typeface="Gotham Rounded Book"/>
                <a:sym typeface="Symbol"/>
              </a:rPr>
              <a:t></a:t>
            </a:r>
            <a:r>
              <a:rPr lang="en-GB" sz="2100" dirty="0" smtClean="0">
                <a:latin typeface="Gotham Rounded Book"/>
              </a:rPr>
              <a:t>, 30</a:t>
            </a:r>
            <a:r>
              <a:rPr lang="en-GB" sz="2100" dirty="0" smtClean="0">
                <a:latin typeface="Gotham Rounded Book"/>
                <a:sym typeface="Symbol"/>
              </a:rPr>
              <a:t></a:t>
            </a:r>
            <a:r>
              <a:rPr lang="en-GB" sz="2100" dirty="0" smtClean="0">
                <a:latin typeface="Gotham Rounded Book"/>
              </a:rPr>
              <a:t>, 45</a:t>
            </a:r>
            <a:r>
              <a:rPr lang="en-GB" sz="2100" dirty="0" smtClean="0">
                <a:latin typeface="Gotham Rounded Book"/>
                <a:sym typeface="Symbol"/>
              </a:rPr>
              <a:t></a:t>
            </a:r>
            <a:r>
              <a:rPr lang="en-GB" sz="2100" dirty="0" smtClean="0">
                <a:latin typeface="Gotham Rounded Book"/>
              </a:rPr>
              <a:t> and 60</a:t>
            </a:r>
            <a:r>
              <a:rPr lang="en-GB" sz="2100" dirty="0" smtClean="0">
                <a:latin typeface="Gotham Rounded Book"/>
                <a:sym typeface="Symbol"/>
              </a:rPr>
              <a:t>(F+H)</a:t>
            </a:r>
            <a:endParaRPr lang="en-GB" sz="2100" dirty="0" smtClean="0">
              <a:latin typeface="Gotham Rounded Book"/>
            </a:endParaRPr>
          </a:p>
        </p:txBody>
      </p:sp>
      <p:sp>
        <p:nvSpPr>
          <p:cNvPr id="6" name="TextBox 5"/>
          <p:cNvSpPr txBox="1"/>
          <p:nvPr/>
        </p:nvSpPr>
        <p:spPr>
          <a:xfrm>
            <a:off x="6850778" y="270935"/>
            <a:ext cx="2023533" cy="261610"/>
          </a:xfrm>
          <a:prstGeom prst="rect">
            <a:avLst/>
          </a:prstGeom>
          <a:noFill/>
        </p:spPr>
        <p:txBody>
          <a:bodyPr wrap="square" rtlCol="0">
            <a:spAutoFit/>
          </a:bodyPr>
          <a:lstStyle/>
          <a:p>
            <a:pPr algn="r"/>
            <a:r>
              <a:rPr lang="en-US" sz="1100" dirty="0" smtClean="0">
                <a:solidFill>
                  <a:srgbClr val="A5A6A5"/>
                </a:solidFill>
                <a:latin typeface="Bliss-Light"/>
                <a:cs typeface="Bliss-Light"/>
              </a:rPr>
              <a:t>Page </a:t>
            </a:r>
            <a:fld id="{51AE5796-CE0F-41C6-BE90-4DF25202A554}" type="slidenum">
              <a:rPr lang="en-US" sz="1100" smtClean="0">
                <a:solidFill>
                  <a:srgbClr val="A5A6A5"/>
                </a:solidFill>
                <a:latin typeface="Bliss-Light"/>
                <a:cs typeface="Bliss-Light"/>
              </a:rPr>
              <a:pPr algn="r"/>
              <a:t>9</a:t>
            </a:fld>
            <a:endParaRPr lang="en-US" sz="1100" dirty="0">
              <a:solidFill>
                <a:srgbClr val="A5A6A5"/>
              </a:solidFill>
              <a:latin typeface="Bliss-Light"/>
              <a:cs typeface="Bliss-Light"/>
            </a:endParaRPr>
          </a:p>
        </p:txBody>
      </p:sp>
    </p:spTree>
    <p:extLst>
      <p:ext uri="{BB962C8B-B14F-4D97-AF65-F5344CB8AC3E}">
        <p14:creationId xmlns:p14="http://schemas.microsoft.com/office/powerpoint/2010/main" val="2784079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k48d8005054a4dd09ad49b7c837f0781 xmlns="2f2f9355-f80e-4d7b-937a-0c27cfa03643">
      <Terms xmlns="http://schemas.microsoft.com/office/infopath/2007/PartnerControls"/>
    </k48d8005054a4dd09ad49b7c837f0781>
    <WJEC_x0020_Language xmlns="2f2f9355-f80e-4d7b-937a-0c27cfa03643">
      <Value>English</Value>
    </WJEC_x0020_Language>
    <WJEC_x0020_Available_x0020_Online xmlns="2f2f9355-f80e-4d7b-937a-0c27cfa03643">false</WJEC_x0020_Available_x0020_Online>
    <TaxCatchAll xmlns="2f2f9355-f80e-4d7b-937a-0c27cfa03643"/>
    <RoutingRuleDescription xmlns="http://schemas.microsoft.com/sharepoint/v3" xsi:nil="true"/>
    <PublishingExpirationDate xmlns="http://schemas.microsoft.com/sharepoint/v3" xsi:nil="true"/>
    <PublishingStartDate xmlns="http://schemas.microsoft.com/sharepoint/v3" xsi:nil="true"/>
    <aa87a6a0bdfe4bfb97a25745bc8270e2 xmlns="2f2f9355-f80e-4d7b-937a-0c27cfa03643">
      <Terms xmlns="http://schemas.microsoft.com/office/infopath/2007/PartnerControls"/>
    </aa87a6a0bdfe4bfb97a25745bc8270e2>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Advertisment" ma:contentTypeID="0x0101004C16AAECE5119844AE74785E8F790EF6009B22161E9C10EB4CA3EFD564902304D9" ma:contentTypeVersion="3" ma:contentTypeDescription="" ma:contentTypeScope="" ma:versionID="267d0771f428c31bfd162f21219b5ab1">
  <xsd:schema xmlns:xsd="http://www.w3.org/2001/XMLSchema" xmlns:xs="http://www.w3.org/2001/XMLSchema" xmlns:p="http://schemas.microsoft.com/office/2006/metadata/properties" xmlns:ns1="http://schemas.microsoft.com/sharepoint/v3" xmlns:ns3="2f2f9355-f80e-4d7b-937a-0c27cfa03643" targetNamespace="http://schemas.microsoft.com/office/2006/metadata/properties" ma:root="true" ma:fieldsID="21555cda8a228feb647b0a84a1af597b" ns1:_="" ns3:_="">
    <xsd:import namespace="http://schemas.microsoft.com/sharepoint/v3"/>
    <xsd:import namespace="2f2f9355-f80e-4d7b-937a-0c27cfa03643"/>
    <xsd:element name="properties">
      <xsd:complexType>
        <xsd:sequence>
          <xsd:element name="documentManagement">
            <xsd:complexType>
              <xsd:all>
                <xsd:element ref="ns1:RoutingRuleDescription" minOccurs="0"/>
                <xsd:element ref="ns3:WJEC_x0020_Language" minOccurs="0"/>
                <xsd:element ref="ns3:WJEC_x0020_Available_x0020_Online" minOccurs="0"/>
                <xsd:element ref="ns1:PublishingStartDate" minOccurs="0"/>
                <xsd:element ref="ns1:PublishingExpirationDate" minOccurs="0"/>
                <xsd:element ref="ns3:k48d8005054a4dd09ad49b7c837f0781" minOccurs="0"/>
                <xsd:element ref="ns3:TaxCatchAll" minOccurs="0"/>
                <xsd:element ref="ns3:TaxCatchAllLabel" minOccurs="0"/>
                <xsd:element ref="ns3:aa87a6a0bdfe4bfb97a25745bc8270e2"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outingRuleDescription" ma:index="3" nillable="true" ma:displayName="Description" ma:internalName="RoutingRuleDescription" ma:readOnly="false">
      <xsd:simpleType>
        <xsd:restriction base="dms:Text">
          <xsd:maxLength value="255"/>
        </xsd:restriction>
      </xsd:simpleType>
    </xsd:element>
    <xsd:element name="PublishingStartDate" ma:index="7" nillable="true" ma:displayName="Scheduling Start Date" ma:internalName="PublishingStartDate">
      <xsd:simpleType>
        <xsd:restriction base="dms:Unknown"/>
      </xsd:simpleType>
    </xsd:element>
    <xsd:element name="PublishingExpirationDate" ma:index="8" nillable="true" ma:displayName="Scheduling End Dat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f2f9355-f80e-4d7b-937a-0c27cfa03643" elementFormDefault="qualified">
    <xsd:import namespace="http://schemas.microsoft.com/office/2006/documentManagement/types"/>
    <xsd:import namespace="http://schemas.microsoft.com/office/infopath/2007/PartnerControls"/>
    <xsd:element name="WJEC_x0020_Language" ma:index="5" nillable="true" ma:displayName="WJEC Language" ma:default="English" ma:internalName="WJEC_x0020_Language">
      <xsd:complexType>
        <xsd:complexContent>
          <xsd:extension base="dms:MultiChoice">
            <xsd:sequence>
              <xsd:element name="Value" maxOccurs="unbounded" minOccurs="0" nillable="true">
                <xsd:simpleType>
                  <xsd:restriction base="dms:Choice">
                    <xsd:enumeration value="English"/>
                    <xsd:enumeration value="Welsh"/>
                  </xsd:restriction>
                </xsd:simpleType>
              </xsd:element>
            </xsd:sequence>
          </xsd:extension>
        </xsd:complexContent>
      </xsd:complexType>
    </xsd:element>
    <xsd:element name="WJEC_x0020_Available_x0020_Online" ma:index="6" nillable="true" ma:displayName="WJEC Available Online" ma:default="0" ma:internalName="WJEC_x0020_Available_x0020_Online">
      <xsd:simpleType>
        <xsd:restriction base="dms:Boolean"/>
      </xsd:simpleType>
    </xsd:element>
    <xsd:element name="k48d8005054a4dd09ad49b7c837f0781" ma:index="12" nillable="true" ma:taxonomy="true" ma:internalName="k48d8005054a4dd09ad49b7c837f0781" ma:taxonomyFieldName="WJEC_x0020_Audiences" ma:displayName="WJEC Audiences" ma:default="" ma:fieldId="{448d8005-054a-4dd0-9ad4-9b7c837f0781}" ma:taxonomyMulti="true" ma:sspId="e1033d4c-53f7-4655-8cf6-8161ad0c09ed" ma:termSetId="b89074ec-3517-46a7-9614-0eff0543422f" ma:anchorId="00000000-0000-0000-0000-000000000000" ma:open="false" ma:isKeyword="false">
      <xsd:complexType>
        <xsd:sequence>
          <xsd:element ref="pc:Terms" minOccurs="0" maxOccurs="1"/>
        </xsd:sequence>
      </xsd:complexType>
    </xsd:element>
    <xsd:element name="TaxCatchAll" ma:index="13" nillable="true" ma:displayName="Taxonomy Catch All Column" ma:hidden="true" ma:list="{266eb95b-200b-4ee2-b970-72f4782a09ec}" ma:internalName="TaxCatchAll" ma:showField="CatchAllData" ma:web="b82e5d4d-b282-4882-a043-e13406fe59b3">
      <xsd:complexType>
        <xsd:complexContent>
          <xsd:extension base="dms:MultiChoiceLookup">
            <xsd:sequence>
              <xsd:element name="Value" type="dms:Lookup" maxOccurs="unbounded" minOccurs="0" nillable="true"/>
            </xsd:sequence>
          </xsd:extension>
        </xsd:complexContent>
      </xsd:complexType>
    </xsd:element>
    <xsd:element name="TaxCatchAllLabel" ma:index="14" nillable="true" ma:displayName="Taxonomy Catch All Column1" ma:hidden="true" ma:list="{266eb95b-200b-4ee2-b970-72f4782a09ec}" ma:internalName="TaxCatchAllLabel" ma:readOnly="true" ma:showField="CatchAllDataLabel" ma:web="b82e5d4d-b282-4882-a043-e13406fe59b3">
      <xsd:complexType>
        <xsd:complexContent>
          <xsd:extension base="dms:MultiChoiceLookup">
            <xsd:sequence>
              <xsd:element name="Value" type="dms:Lookup" maxOccurs="unbounded" minOccurs="0" nillable="true"/>
            </xsd:sequence>
          </xsd:extension>
        </xsd:complexContent>
      </xsd:complexType>
    </xsd:element>
    <xsd:element name="aa87a6a0bdfe4bfb97a25745bc8270e2" ma:index="17" nillable="true" ma:taxonomy="true" ma:internalName="aa87a6a0bdfe4bfb97a25745bc8270e2" ma:taxonomyFieldName="WJEC_x0020_Department" ma:displayName="WJEC Department" ma:default="" ma:fieldId="{aa87a6a0-bdfe-4bfb-97a2-5745bc8270e2}" ma:taxonomyMulti="true" ma:sspId="e1033d4c-53f7-4655-8cf6-8161ad0c09ed" ma:termSetId="076cd7ee-ac20-4cd2-af1f-bceb730fade7"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inOccurs="0" maxOccurs="1" ma:index="1" ma:displayName="Title"/>
        <xsd:element ref="dc:subject" minOccurs="0" maxOccurs="1"/>
        <xsd:element ref="dc:description" minOccurs="0" maxOccurs="1"/>
        <xsd:element name="keywords" minOccurs="0" maxOccurs="1" type="xsd:string" ma:index="2"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e1033d4c-53f7-4655-8cf6-8161ad0c09ed" ContentTypeId="0x0101004C16AAECE5119844AE74785E8F790EF6" PreviousValue="false"/>
</file>

<file path=customXml/itemProps1.xml><?xml version="1.0" encoding="utf-8"?>
<ds:datastoreItem xmlns:ds="http://schemas.openxmlformats.org/officeDocument/2006/customXml" ds:itemID="{8E5500A5-E9E1-4542-9D2A-1ED9F8686AD3}">
  <ds:schemaRefs>
    <ds:schemaRef ds:uri="http://purl.org/dc/elements/1.1/"/>
    <ds:schemaRef ds:uri="http://purl.org/dc/terms/"/>
    <ds:schemaRef ds:uri="http://schemas.microsoft.com/office/2006/metadata/properties"/>
    <ds:schemaRef ds:uri="2f2f9355-f80e-4d7b-937a-0c27cfa03643"/>
    <ds:schemaRef ds:uri="http://schemas.microsoft.com/sharepoint/v3"/>
    <ds:schemaRef ds:uri="http://schemas.microsoft.com/office/infopath/2007/PartnerControls"/>
    <ds:schemaRef ds:uri="http://purl.org/dc/dcmitype/"/>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8F4C619-E2C1-4108-95A7-CF8CA0150B63}">
  <ds:schemaRefs>
    <ds:schemaRef ds:uri="http://schemas.microsoft.com/sharepoint/v3/contenttype/forms"/>
  </ds:schemaRefs>
</ds:datastoreItem>
</file>

<file path=customXml/itemProps3.xml><?xml version="1.0" encoding="utf-8"?>
<ds:datastoreItem xmlns:ds="http://schemas.openxmlformats.org/officeDocument/2006/customXml" ds:itemID="{52AF1291-F75E-493B-A1E5-872C778113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f2f9355-f80e-4d7b-937a-0c27cfa036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7B9102D-499A-4E4B-897C-E88E2089B65F}">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1024</TotalTime>
  <Words>2264</Words>
  <Application>Microsoft Office PowerPoint</Application>
  <PresentationFormat>On-screen Show (4:3)</PresentationFormat>
  <Paragraphs>341</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Golley Slater</dc:creator>
  <cp:lastModifiedBy>WJEC</cp:lastModifiedBy>
  <cp:revision>67</cp:revision>
  <cp:lastPrinted>2014-09-23T08:59:12Z</cp:lastPrinted>
  <dcterms:created xsi:type="dcterms:W3CDTF">2014-06-21T18:02:42Z</dcterms:created>
  <dcterms:modified xsi:type="dcterms:W3CDTF">2014-11-03T15:17:59Z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0x0101004C16AAECE5119844AE74785E8F790EF6009B22161E9C10EB4CA3EFD564902304D9</vt:lpwstr>
  </property>
  <property fmtid="{D5CDD505-2E9C-101B-9397-08002B2CF9AE}" pid="3" name="WJEC_x0020_Department">
    <vt:lpwstr/>
  </property>
  <property fmtid="{D5CDD505-2E9C-101B-9397-08002B2CF9AE}" pid="4" name="WJEC_x0020_Audiences">
    <vt:lpwstr/>
  </property>
  <property fmtid="{D5CDD505-2E9C-101B-9397-08002B2CF9AE}" pid="5" name="WJEC Department">
    <vt:lpwstr/>
  </property>
  <property fmtid="{D5CDD505-2E9C-101B-9397-08002B2CF9AE}" pid="6" name="WJEC Audiences">
    <vt:lpwstr/>
  </property>
</Properties>
</file>